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2"/>
  </p:notesMasterIdLst>
  <p:sldIdLst>
    <p:sldId id="256" r:id="rId2"/>
    <p:sldId id="257" r:id="rId3"/>
    <p:sldId id="258" r:id="rId4"/>
    <p:sldId id="259" r:id="rId5"/>
    <p:sldId id="308" r:id="rId6"/>
    <p:sldId id="268" r:id="rId7"/>
    <p:sldId id="263" r:id="rId8"/>
    <p:sldId id="264" r:id="rId9"/>
    <p:sldId id="265" r:id="rId10"/>
    <p:sldId id="266" r:id="rId11"/>
    <p:sldId id="307" r:id="rId12"/>
    <p:sldId id="267" r:id="rId13"/>
    <p:sldId id="316" r:id="rId14"/>
    <p:sldId id="317" r:id="rId15"/>
    <p:sldId id="318" r:id="rId16"/>
    <p:sldId id="271" r:id="rId17"/>
    <p:sldId id="272" r:id="rId18"/>
    <p:sldId id="273" r:id="rId19"/>
    <p:sldId id="296" r:id="rId20"/>
    <p:sldId id="274" r:id="rId21"/>
    <p:sldId id="275" r:id="rId22"/>
    <p:sldId id="276" r:id="rId23"/>
    <p:sldId id="309" r:id="rId24"/>
    <p:sldId id="277" r:id="rId25"/>
    <p:sldId id="278" r:id="rId26"/>
    <p:sldId id="310" r:id="rId27"/>
    <p:sldId id="279" r:id="rId28"/>
    <p:sldId id="280" r:id="rId29"/>
    <p:sldId id="297" r:id="rId30"/>
    <p:sldId id="281" r:id="rId31"/>
    <p:sldId id="298" r:id="rId32"/>
    <p:sldId id="282" r:id="rId33"/>
    <p:sldId id="299" r:id="rId34"/>
    <p:sldId id="300" r:id="rId35"/>
    <p:sldId id="301" r:id="rId36"/>
    <p:sldId id="284" r:id="rId37"/>
    <p:sldId id="293" r:id="rId38"/>
    <p:sldId id="294" r:id="rId39"/>
    <p:sldId id="295" r:id="rId40"/>
    <p:sldId id="285" r:id="rId41"/>
    <p:sldId id="286" r:id="rId42"/>
    <p:sldId id="287" r:id="rId43"/>
    <p:sldId id="288" r:id="rId44"/>
    <p:sldId id="289" r:id="rId45"/>
    <p:sldId id="290" r:id="rId46"/>
    <p:sldId id="291" r:id="rId47"/>
    <p:sldId id="292" r:id="rId48"/>
    <p:sldId id="302" r:id="rId49"/>
    <p:sldId id="303" r:id="rId50"/>
    <p:sldId id="304" r:id="rId51"/>
    <p:sldId id="305" r:id="rId52"/>
    <p:sldId id="314" r:id="rId53"/>
    <p:sldId id="312" r:id="rId54"/>
    <p:sldId id="315" r:id="rId55"/>
    <p:sldId id="269" r:id="rId56"/>
    <p:sldId id="270" r:id="rId57"/>
    <p:sldId id="306" r:id="rId58"/>
    <p:sldId id="260" r:id="rId59"/>
    <p:sldId id="261" r:id="rId60"/>
    <p:sldId id="262" r:id="rId61"/>
  </p:sldIdLst>
  <p:sldSz cx="12192000" cy="6858000"/>
  <p:notesSz cx="6858000" cy="9144000"/>
  <p:embeddedFontLst>
    <p:embeddedFont>
      <p:font typeface="Wingdings 2" panose="05020102010507070707" pitchFamily="18" charset="2"/>
      <p:regular r:id="rId63"/>
    </p:embeddedFont>
    <p:embeddedFont>
      <p:font typeface="等线" panose="02010600030101010101" pitchFamily="2" charset="-122"/>
      <p:regular r:id="rId64"/>
      <p:bold r:id="rId65"/>
    </p:embeddedFont>
    <p:embeddedFont>
      <p:font typeface="Cambria Math" panose="02040503050406030204" pitchFamily="18" charset="0"/>
      <p:regular r:id="rId66"/>
    </p:embeddedFont>
    <p:embeddedFont>
      <p:font typeface="Century Gothic" panose="020B0502020202020204" pitchFamily="34" charset="0"/>
      <p:regular r:id="rId67"/>
      <p:bold r:id="rId68"/>
      <p:italic r:id="rId69"/>
      <p:boldItalic r:id="rId70"/>
    </p:embeddedFont>
    <p:embeddedFont>
      <p:font typeface="Calibri" panose="020F0502020204030204" pitchFamily="34" charset="0"/>
      <p:regular r:id="rId71"/>
      <p:bold r:id="rId72"/>
      <p:italic r:id="rId73"/>
      <p:boldItalic r:id="rId74"/>
    </p:embeddedFont>
    <p:embeddedFont>
      <p:font typeface="Consolas" panose="020B0609020204030204" pitchFamily="49" charset="0"/>
      <p:regular r:id="rId75"/>
      <p:bold r:id="rId76"/>
      <p:italic r:id="rId77"/>
      <p:boldItalic r:id="rId7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F007B"/>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154" autoAdjust="0"/>
  </p:normalViewPr>
  <p:slideViewPr>
    <p:cSldViewPr snapToGrid="0">
      <p:cViewPr varScale="1">
        <p:scale>
          <a:sx n="106" d="100"/>
          <a:sy n="106" d="100"/>
        </p:scale>
        <p:origin x="79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9EB67-D471-4AAA-966B-82A8A9DB4982}" type="datetimeFigureOut">
              <a:rPr lang="zh-CN" altLang="en-US" smtClean="0"/>
              <a:t>2022-04-11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07351-DFF5-46A5-8276-46FD1071D81A}" type="slidenum">
              <a:rPr lang="zh-CN" altLang="en-US" smtClean="0"/>
              <a:t>‹#›</a:t>
            </a:fld>
            <a:endParaRPr lang="zh-CN" altLang="en-US"/>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a:t>
            </a:r>
            <a:r>
              <a:rPr lang="en-US" altLang="zh-CN" sz="1400" baseline="0" dirty="0" smtClean="0"/>
              <a:t> are the last two assumptions. We’ll explain the second assumption soon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62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As for the velocity, we assume that the velocity in a certain cell remains constant. This means that </a:t>
            </a:r>
            <a:r>
              <a:rPr lang="en-US" altLang="zh-CN" sz="1400" dirty="0" err="1" smtClean="0"/>
              <a:t>V_i</a:t>
            </a:r>
            <a:r>
              <a:rPr lang="en-US" altLang="zh-CN" sz="1400" dirty="0" smtClean="0"/>
              <a:t>(A) could be thought as points on the velocity function. Though it might not be so realistic, this assumption enables us to simplify the calculation for the velocity (for it was only used when calculating distance) and wouldn't cause a lot of inaccuracy (meaning that it wouldn't cause much change to the total time), as shown in the graph. This is partly because the basic </a:t>
            </a:r>
            <a:r>
              <a:rPr lang="en-US" altLang="zh-CN" sz="1400" dirty="0" err="1" smtClean="0"/>
              <a:t>timestep</a:t>
            </a:r>
            <a:r>
              <a:rPr lang="en-US" altLang="zh-CN" sz="1400" dirty="0" smtClean="0"/>
              <a:t> is only 1/6 sec, a very short time that wouldn't influence the velocity and distribution of passengers much, and thus according to the formula of calculating velocity, the velocity in a certain </a:t>
            </a:r>
            <a:r>
              <a:rPr lang="en-US" altLang="zh-CN" sz="1400" dirty="0" err="1" smtClean="0"/>
              <a:t>timestep</a:t>
            </a:r>
            <a:r>
              <a:rPr lang="en-US" altLang="zh-CN" sz="1400" dirty="0" smtClean="0"/>
              <a:t> wouldn't change much, so it can be seen as a constant.</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5580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a:t>
            </a:r>
            <a:r>
              <a:rPr lang="en-US" altLang="zh-CN" sz="1400" baseline="0" dirty="0"/>
              <a:t> the model, the definition of time and velocity is different from SI, and this is the relationship between SI time and velocity and ours. We make these changes to make the calculations simpler.</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are the no</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1193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this part we would calculate the velocity according to the density. The density defined in the model is as shown in the slide. The visibility range is taken as 4 because 4 is not too big or too small and is realistic, and it also decides the </a:t>
            </a:r>
            <a:r>
              <a:rPr lang="en-US" altLang="zh-CN" dirty="0" err="1" smtClean="0"/>
              <a:t>timestep</a:t>
            </a:r>
            <a:r>
              <a:rPr lang="en-US" altLang="zh-CN" dirty="0" smtClean="0"/>
              <a:t> (if taken as 4, the </a:t>
            </a:r>
            <a:r>
              <a:rPr lang="en-US" altLang="zh-CN" dirty="0" err="1" smtClean="0"/>
              <a:t>timestep</a:t>
            </a:r>
            <a:r>
              <a:rPr lang="en-US" altLang="zh-CN" dirty="0" smtClean="0"/>
              <a:t> can be 1/6 or 1/12 sec), reducing the complexity of simulation.</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use </a:t>
            </a:r>
            <a:r>
              <a:rPr lang="en-US" altLang="zh-CN" dirty="0" err="1" smtClean="0"/>
              <a:t>Greenshields</a:t>
            </a:r>
            <a:r>
              <a:rPr lang="en-US" altLang="zh-CN" dirty="0" smtClean="0"/>
              <a:t> speed-density linear model (Ref. 3 in essay) to </a:t>
            </a:r>
            <a:r>
              <a:rPr lang="en-US" altLang="zh-CN" dirty="0" err="1" smtClean="0"/>
              <a:t>evelop</a:t>
            </a:r>
            <a:r>
              <a:rPr lang="en-US" altLang="zh-CN" dirty="0" smtClean="0"/>
              <a:t> the relation between v and D. The formulae is shown in the slide.</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43729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ATS</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When boarding, as the sequence is constant, we can calculate directly with the given queue.</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19</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11687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 the Slides</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2</a:t>
            </a:fld>
            <a:endParaRPr lang="zh-CN" altLang="en-US"/>
          </a:p>
        </p:txBody>
      </p:sp>
    </p:spTree>
    <p:extLst>
      <p:ext uri="{BB962C8B-B14F-4D97-AF65-F5344CB8AC3E}">
        <p14:creationId xmlns:p14="http://schemas.microsoft.com/office/powerpoint/2010/main" val="26905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ATS</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ATS</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23</a:t>
            </a:fld>
            <a:endParaRPr lang="zh-CN" altLang="en-US"/>
          </a:p>
        </p:txBody>
      </p:sp>
    </p:spTree>
    <p:extLst>
      <p:ext uri="{BB962C8B-B14F-4D97-AF65-F5344CB8AC3E}">
        <p14:creationId xmlns:p14="http://schemas.microsoft.com/office/powerpoint/2010/main" val="2746181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 the algorithm</a:t>
            </a:r>
            <a:r>
              <a:rPr lang="en-US" altLang="zh-CN" baseline="0" dirty="0" smtClean="0"/>
              <a:t> we use to deal with congestion.</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When boarding, as the sequence is constant, we can calculate directly with the given queue.</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a:t>
            </a:r>
            <a:r>
              <a:rPr lang="en-US" altLang="zh-CN" baseline="0" dirty="0" smtClean="0"/>
              <a:t> figure shows the process of offering seats.</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303733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ATS</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27</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would delete seated passengers from the queue.</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29</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could get the total time combining those calculations together.</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30</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final total time is the maximum total time among all passengers.</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31</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introduced </a:t>
            </a:r>
            <a:r>
              <a:rPr lang="en-US" altLang="zh-CN" dirty="0" err="1" smtClean="0"/>
              <a:t>parallelity</a:t>
            </a:r>
            <a:r>
              <a:rPr lang="en-US" altLang="zh-CN" dirty="0" smtClean="0"/>
              <a:t> to describe how many of the aisle cells are occupied (and used). The higher the </a:t>
            </a:r>
            <a:r>
              <a:rPr lang="en-US" altLang="zh-CN" dirty="0" err="1" smtClean="0"/>
              <a:t>parallelity</a:t>
            </a:r>
            <a:r>
              <a:rPr lang="en-US" altLang="zh-CN" dirty="0" smtClean="0"/>
              <a:t>, the more efficient the system is, and the faster the strategy is. The formulae of </a:t>
            </a:r>
            <a:r>
              <a:rPr lang="en-US" altLang="zh-CN" dirty="0" err="1" smtClean="0"/>
              <a:t>parallelity</a:t>
            </a:r>
            <a:r>
              <a:rPr lang="en-US" altLang="zh-CN" dirty="0" smtClean="0"/>
              <a:t> is shown in the slide.</a:t>
            </a:r>
          </a:p>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32</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To begin with, we will first introduce </a:t>
            </a:r>
            <a:r>
              <a:rPr lang="en-US" altLang="zh-CN" b="0" dirty="0" smtClean="0">
                <a:solidFill>
                  <a:srgbClr val="D4D4D4"/>
                </a:solidFill>
                <a:effectLst/>
                <a:latin typeface="Consolas" panose="020B0609020204030204" pitchFamily="49" charset="0"/>
              </a:rPr>
              <a:t>the</a:t>
            </a:r>
            <a:r>
              <a:rPr lang="en-US" altLang="zh-CN" b="0" baseline="0" dirty="0" smtClean="0">
                <a:solidFill>
                  <a:srgbClr val="D4D4D4"/>
                </a:solidFill>
                <a:effectLst/>
                <a:latin typeface="Consolas" panose="020B0609020204030204" pitchFamily="49" charset="0"/>
              </a:rPr>
              <a:t> overall </a:t>
            </a:r>
            <a:r>
              <a:rPr lang="en-US" altLang="zh-CN" b="0" dirty="0" smtClean="0">
                <a:solidFill>
                  <a:srgbClr val="D4D4D4"/>
                </a:solidFill>
                <a:effectLst/>
                <a:latin typeface="Consolas" panose="020B0609020204030204" pitchFamily="49" charset="0"/>
              </a:rPr>
              <a:t>process boarding, </a:t>
            </a:r>
            <a:r>
              <a:rPr lang="en-US" altLang="zh-CN" b="0" dirty="0">
                <a:solidFill>
                  <a:srgbClr val="D4D4D4"/>
                </a:solidFill>
                <a:effectLst/>
                <a:latin typeface="Consolas" panose="020B0609020204030204" pitchFamily="49" charset="0"/>
              </a:rPr>
              <a:t>which is shown in this chart on the slide. While boarding a plane, passengers will first go to their assigned seat, put their luggage on the rack and then get seated. While a passenger </a:t>
            </a:r>
            <a:r>
              <a:rPr lang="en-US" altLang="zh-CN" b="0" dirty="0" smtClean="0">
                <a:solidFill>
                  <a:srgbClr val="D4D4D4"/>
                </a:solidFill>
                <a:effectLst/>
                <a:latin typeface="Consolas" panose="020B0609020204030204" pitchFamily="49" charset="0"/>
              </a:rPr>
              <a:t>is stowing </a:t>
            </a:r>
            <a:r>
              <a:rPr lang="en-US" altLang="zh-CN" b="0" dirty="0">
                <a:solidFill>
                  <a:srgbClr val="D4D4D4"/>
                </a:solidFill>
                <a:effectLst/>
                <a:latin typeface="Consolas" panose="020B0609020204030204" pitchFamily="49" charset="0"/>
              </a:rPr>
              <a:t>their bags, other </a:t>
            </a:r>
            <a:r>
              <a:rPr lang="en-US" altLang="zh-CN" b="0" dirty="0" smtClean="0">
                <a:solidFill>
                  <a:srgbClr val="D4D4D4"/>
                </a:solidFill>
                <a:effectLst/>
                <a:latin typeface="Consolas" panose="020B0609020204030204" pitchFamily="49" charset="0"/>
              </a:rPr>
              <a:t>travelers </a:t>
            </a:r>
            <a:r>
              <a:rPr lang="en-US" altLang="zh-CN" b="0" dirty="0">
                <a:solidFill>
                  <a:srgbClr val="D4D4D4"/>
                </a:solidFill>
                <a:effectLst/>
                <a:latin typeface="Consolas" panose="020B0609020204030204" pitchFamily="49" charset="0"/>
              </a:rPr>
              <a:t>who are stuck behind in the queue and haven't reached their target seats should wait until the passenger </a:t>
            </a:r>
            <a:r>
              <a:rPr lang="en-US" altLang="zh-CN" b="0" dirty="0" smtClean="0">
                <a:solidFill>
                  <a:srgbClr val="D4D4D4"/>
                </a:solidFill>
                <a:effectLst/>
                <a:latin typeface="Consolas" panose="020B0609020204030204" pitchFamily="49" charset="0"/>
              </a:rPr>
              <a:t>causing the queue</a:t>
            </a:r>
            <a:r>
              <a:rPr lang="en-US" altLang="zh-CN" b="0" baseline="0" dirty="0" smtClean="0">
                <a:solidFill>
                  <a:srgbClr val="D4D4D4"/>
                </a:solidFill>
                <a:effectLst/>
                <a:latin typeface="Consolas" panose="020B0609020204030204" pitchFamily="49" charset="0"/>
              </a:rPr>
              <a:t> </a:t>
            </a:r>
            <a:r>
              <a:rPr lang="en-US" altLang="zh-CN" b="0" dirty="0" smtClean="0">
                <a:solidFill>
                  <a:srgbClr val="D4D4D4"/>
                </a:solidFill>
                <a:effectLst/>
                <a:latin typeface="Consolas" panose="020B0609020204030204" pitchFamily="49" charset="0"/>
              </a:rPr>
              <a:t>finishes </a:t>
            </a:r>
            <a:r>
              <a:rPr lang="en-US" altLang="zh-CN" b="0" dirty="0">
                <a:solidFill>
                  <a:srgbClr val="D4D4D4"/>
                </a:solidFill>
                <a:effectLst/>
                <a:latin typeface="Consolas" panose="020B0609020204030204" pitchFamily="49" charset="0"/>
              </a:rPr>
              <a:t>the </a:t>
            </a:r>
            <a:r>
              <a:rPr lang="en-US" altLang="zh-CN" b="0" dirty="0" smtClean="0">
                <a:solidFill>
                  <a:srgbClr val="D4D4D4"/>
                </a:solidFill>
                <a:effectLst/>
                <a:latin typeface="Consolas" panose="020B0609020204030204" pitchFamily="49" charset="0"/>
              </a:rPr>
              <a:t>process.</a:t>
            </a:r>
            <a:r>
              <a:rPr lang="en-US" altLang="zh-CN" b="0" baseline="0" dirty="0" smtClean="0">
                <a:solidFill>
                  <a:srgbClr val="D4D4D4"/>
                </a:solidFill>
                <a:effectLst/>
                <a:latin typeface="Consolas" panose="020B0609020204030204" pitchFamily="49" charset="0"/>
              </a:rPr>
              <a:t> This waiting process leads to a queue. </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3</a:t>
            </a:fld>
            <a:endParaRPr lang="zh-CN" altLang="en-US"/>
          </a:p>
        </p:txBody>
      </p:sp>
    </p:spTree>
    <p:extLst>
      <p:ext uri="{BB962C8B-B14F-4D97-AF65-F5344CB8AC3E}">
        <p14:creationId xmlns:p14="http://schemas.microsoft.com/office/powerpoint/2010/main" val="163417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ats</a:t>
            </a:r>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33</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we hope that passengers can maintain a realistic maximum speed until the passengers in the aisle begin stowing again. So we use </a:t>
            </a:r>
            <a:r>
              <a:rPr lang="en-US" altLang="zh-CN" dirty="0" err="1" smtClean="0"/>
              <a:t>parallelity</a:t>
            </a:r>
            <a:r>
              <a:rPr lang="en-US" altLang="zh-CN" dirty="0" smtClean="0"/>
              <a:t> as a factor of predicting efficiency.</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34</a:t>
            </a:fld>
            <a:endParaRPr lang="zh-CN" altLang="en-US"/>
          </a:p>
        </p:txBody>
      </p:sp>
    </p:spTree>
    <p:extLst>
      <p:ext uri="{BB962C8B-B14F-4D97-AF65-F5344CB8AC3E}">
        <p14:creationId xmlns:p14="http://schemas.microsoft.com/office/powerpoint/2010/main" val="3122965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Mathematical deduction justified the optimality of all cells being occupied, and also justified our model. And there's another claim to appear in other aircrafts.</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35</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This is the sketch map.</a:t>
            </a:r>
            <a:endParaRPr lang="zh-CN" altLang="en-US" dirty="0"/>
          </a:p>
        </p:txBody>
      </p:sp>
      <p:sp>
        <p:nvSpPr>
          <p:cNvPr id="4" name="灯片编号占位符 3"/>
          <p:cNvSpPr>
            <a:spLocks noGrp="1"/>
          </p:cNvSpPr>
          <p:nvPr>
            <p:ph type="sldNum" sz="quarter" idx="10"/>
          </p:nvPr>
        </p:nvSpPr>
        <p:spPr/>
        <p:txBody>
          <a:bodyPr/>
          <a:lstStyle/>
          <a:p>
            <a:fld id="{02A6A10C-66AC-44BA-A219-88E5B56C3730}" type="slidenum">
              <a:rPr lang="zh-CN" altLang="en-US" smtClean="0"/>
              <a:t>36</a:t>
            </a:fld>
            <a:endParaRPr lang="zh-CN" altLang="en-US"/>
          </a:p>
        </p:txBody>
      </p:sp>
    </p:spTree>
    <p:extLst>
      <p:ext uri="{BB962C8B-B14F-4D97-AF65-F5344CB8AC3E}">
        <p14:creationId xmlns:p14="http://schemas.microsoft.com/office/powerpoint/2010/main" val="1918766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Disembarking</a:t>
            </a:r>
            <a:r>
              <a:rPr lang="en-US" altLang="zh-CN" sz="1400" baseline="0" dirty="0"/>
              <a:t> is almost just the reverse of boarding, for the motion is just the reverse from boarding. So the best strategy should be similar to boarding. However, for there’s no offering cells, the passengers have already been in an ideal queue, thus spending less time than boarding because of higher </a:t>
            </a:r>
            <a:r>
              <a:rPr lang="en-US" altLang="zh-CN" sz="1400" baseline="0" dirty="0" err="1"/>
              <a:t>parallelity</a:t>
            </a:r>
            <a:r>
              <a:rPr lang="en-US" altLang="zh-CN" sz="1400" baseline="0" dirty="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37</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Besides the total time, passengers’ satisfaction</a:t>
            </a:r>
            <a:r>
              <a:rPr lang="en-US" altLang="zh-CN" sz="1400" baseline="0" dirty="0"/>
              <a:t> is also an important factor to take into account. In real-life experiences, dissatisfaction mainly comes from queuing and offering seats. And according to the strict sequence, some fellow passengers may be split, causing some dissatisfaction (though mistakenly not written in the essay). The total dissatisfaction index is the weighted sum of the three factors</a:t>
            </a:r>
            <a:r>
              <a:rPr lang="en-US" altLang="zh-CN" sz="1400" baseline="0" dirty="0" smtClean="0"/>
              <a:t>.</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38</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The weights</a:t>
            </a:r>
            <a:r>
              <a:rPr lang="en-US" altLang="zh-CN" sz="1400" baseline="0" dirty="0"/>
              <a:t> of the factors are respectively 1, 250 and 10. The reason for 1 is for standardization, and 250 and 10 </a:t>
            </a:r>
            <a:r>
              <a:rPr lang="en-US" altLang="zh-CN" sz="1400" baseline="0" dirty="0" smtClean="0"/>
              <a:t>are </a:t>
            </a:r>
            <a:r>
              <a:rPr lang="en-US" altLang="zh-CN" sz="1400" baseline="0" dirty="0"/>
              <a:t>according to real-life </a:t>
            </a:r>
            <a:r>
              <a:rPr lang="en-US" altLang="zh-CN" sz="1400" baseline="0" dirty="0" smtClean="0"/>
              <a:t>experience, </a:t>
            </a:r>
            <a:r>
              <a:rPr lang="en-US" altLang="zh-CN" sz="1400" baseline="0" dirty="0"/>
              <a:t>and also to unite magnitudes to prevent one factor to affect the total index too much.</a:t>
            </a:r>
            <a:endParaRPr lang="zh-CN" altLang="en-US" sz="1400"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39</a:t>
            </a:fld>
            <a:endParaRPr lang="zh-CN" altLang="en-US"/>
          </a:p>
        </p:txBody>
      </p:sp>
    </p:spTree>
    <p:extLst>
      <p:ext uri="{BB962C8B-B14F-4D97-AF65-F5344CB8AC3E}">
        <p14:creationId xmlns:p14="http://schemas.microsoft.com/office/powerpoint/2010/main" val="2207679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These are the results we got through the simulation of our code (read and compare, simply)</a:t>
            </a:r>
          </a:p>
        </p:txBody>
      </p:sp>
      <p:sp>
        <p:nvSpPr>
          <p:cNvPr id="4" name="Slide Number Placeholder 3"/>
          <p:cNvSpPr>
            <a:spLocks noGrp="1"/>
          </p:cNvSpPr>
          <p:nvPr>
            <p:ph type="sldNum" sz="quarter" idx="5"/>
          </p:nvPr>
        </p:nvSpPr>
        <p:spPr/>
        <p:txBody>
          <a:bodyPr/>
          <a:lstStyle/>
          <a:p>
            <a:fld id="{96DEF5C9-177F-0C45-AA76-662223365ACF}" type="slidenum">
              <a:rPr lang="x-none" smtClean="0"/>
              <a:t>40</a:t>
            </a:fld>
            <a:endParaRPr lang="x-none"/>
          </a:p>
        </p:txBody>
      </p:sp>
    </p:spTree>
    <p:extLst>
      <p:ext uri="{BB962C8B-B14F-4D97-AF65-F5344CB8AC3E}">
        <p14:creationId xmlns:p14="http://schemas.microsoft.com/office/powerpoint/2010/main" val="3202502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t>These are the results we got through the simulation of our code (read and compare, simply)</a:t>
            </a:r>
          </a:p>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41</a:t>
            </a:fld>
            <a:endParaRPr lang="x-none"/>
          </a:p>
        </p:txBody>
      </p:sp>
    </p:spTree>
    <p:extLst>
      <p:ext uri="{BB962C8B-B14F-4D97-AF65-F5344CB8AC3E}">
        <p14:creationId xmlns:p14="http://schemas.microsoft.com/office/powerpoint/2010/main" val="840323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t>These are the results we got through the simulation of our code (read and compare, simply)</a:t>
            </a:r>
          </a:p>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42</a:t>
            </a:fld>
            <a:endParaRPr lang="x-none"/>
          </a:p>
        </p:txBody>
      </p:sp>
    </p:spTree>
    <p:extLst>
      <p:ext uri="{BB962C8B-B14F-4D97-AF65-F5344CB8AC3E}">
        <p14:creationId xmlns:p14="http://schemas.microsoft.com/office/powerpoint/2010/main" val="808522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a:t>
            </a:r>
            <a:r>
              <a:rPr lang="en-US" altLang="zh-CN" dirty="0" smtClean="0"/>
              <a:t>previous</a:t>
            </a:r>
            <a:r>
              <a:rPr lang="en-US" altLang="zh-CN" baseline="0" dirty="0" smtClean="0"/>
              <a:t> </a:t>
            </a:r>
            <a:r>
              <a:rPr lang="en-US" altLang="zh-CN" dirty="0" smtClean="0"/>
              <a:t>investigations </a:t>
            </a:r>
            <a:r>
              <a:rPr lang="en-US" altLang="zh-CN" dirty="0"/>
              <a:t>on the boarding </a:t>
            </a:r>
            <a:r>
              <a:rPr lang="en-US" altLang="zh-CN" dirty="0" smtClean="0"/>
              <a:t>process and</a:t>
            </a:r>
            <a:r>
              <a:rPr lang="en-US" altLang="zh-CN" baseline="0" dirty="0" smtClean="0"/>
              <a:t> the correspondent requirements</a:t>
            </a:r>
            <a:r>
              <a:rPr lang="en-US" altLang="zh-CN" dirty="0" smtClean="0"/>
              <a:t>, </a:t>
            </a:r>
            <a:r>
              <a:rPr lang="en-US" altLang="zh-CN" dirty="0"/>
              <a:t>we </a:t>
            </a:r>
            <a:r>
              <a:rPr lang="en-US" altLang="zh-CN" dirty="0" smtClean="0"/>
              <a:t>made</a:t>
            </a:r>
            <a:r>
              <a:rPr lang="en-US" altLang="zh-CN" baseline="0" dirty="0" smtClean="0"/>
              <a:t> a comprehensive structure of our model.</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a:t>
            </a:fld>
            <a:endParaRPr lang="zh-CN" altLang="en-US"/>
          </a:p>
        </p:txBody>
      </p:sp>
    </p:spTree>
    <p:extLst>
      <p:ext uri="{BB962C8B-B14F-4D97-AF65-F5344CB8AC3E}">
        <p14:creationId xmlns:p14="http://schemas.microsoft.com/office/powerpoint/2010/main" val="389737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This is a graph to compare between several ways. </a:t>
            </a:r>
            <a:r>
              <a:rPr lang="en-GB" dirty="0"/>
              <a:t>W</a:t>
            </a:r>
            <a:r>
              <a:rPr lang="x-none" dirty="0"/>
              <a:t>e can see that Steffen Sub-Perfect performs the best overall with Steffen Perfect following, and back-to-front, windle-to-aisle following, It is obvious that the random method even outweigh front-to-back method.</a:t>
            </a:r>
          </a:p>
        </p:txBody>
      </p:sp>
      <p:sp>
        <p:nvSpPr>
          <p:cNvPr id="4" name="Slide Number Placeholder 3"/>
          <p:cNvSpPr>
            <a:spLocks noGrp="1"/>
          </p:cNvSpPr>
          <p:nvPr>
            <p:ph type="sldNum" sz="quarter" idx="5"/>
          </p:nvPr>
        </p:nvSpPr>
        <p:spPr/>
        <p:txBody>
          <a:bodyPr/>
          <a:lstStyle/>
          <a:p>
            <a:fld id="{96DEF5C9-177F-0C45-AA76-662223365ACF}" type="slidenum">
              <a:rPr lang="x-none" smtClean="0"/>
              <a:t>43</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We need to conduct a sensitivity analysis on our model, but how? We use compliancy index to measure in figure. It shows the predictability of changes of the model, and the function to compare with is a relationship proved by facts.</a:t>
            </a:r>
          </a:p>
        </p:txBody>
      </p:sp>
      <p:sp>
        <p:nvSpPr>
          <p:cNvPr id="4" name="Slide Number Placeholder 3"/>
          <p:cNvSpPr>
            <a:spLocks noGrp="1"/>
          </p:cNvSpPr>
          <p:nvPr>
            <p:ph type="sldNum" sz="quarter" idx="5"/>
          </p:nvPr>
        </p:nvSpPr>
        <p:spPr/>
        <p:txBody>
          <a:bodyPr/>
          <a:lstStyle/>
          <a:p>
            <a:fld id="{96DEF5C9-177F-0C45-AA76-662223365ACF}" type="slidenum">
              <a:rPr lang="x-none" smtClean="0"/>
              <a:t>44</a:t>
            </a:fld>
            <a:endParaRPr lang="x-none"/>
          </a:p>
        </p:txBody>
      </p:sp>
    </p:spTree>
    <p:extLst>
      <p:ext uri="{BB962C8B-B14F-4D97-AF65-F5344CB8AC3E}">
        <p14:creationId xmlns:p14="http://schemas.microsoft.com/office/powerpoint/2010/main" val="2535567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Case one of our Sensitivity Analysis is a longer stowing time. We use a random model – sigmoid model – as shown in the slides, to distribute the dicompliance of passengers in a relatively realistic method. The reason why we choose the sigmoid model is due to its speciality in it’s functions and value, as shown in the figure to the right.</a:t>
            </a:r>
          </a:p>
        </p:txBody>
      </p:sp>
      <p:sp>
        <p:nvSpPr>
          <p:cNvPr id="4" name="Slide Number Placeholder 3"/>
          <p:cNvSpPr>
            <a:spLocks noGrp="1"/>
          </p:cNvSpPr>
          <p:nvPr>
            <p:ph type="sldNum" sz="quarter" idx="5"/>
          </p:nvPr>
        </p:nvSpPr>
        <p:spPr/>
        <p:txBody>
          <a:bodyPr/>
          <a:lstStyle/>
          <a:p>
            <a:fld id="{96DEF5C9-177F-0C45-AA76-662223365ACF}" type="slidenum">
              <a:rPr lang="x-none" smtClean="0"/>
              <a:t>45</a:t>
            </a:fld>
            <a:endParaRPr lang="x-none"/>
          </a:p>
        </p:txBody>
      </p:sp>
    </p:spTree>
    <p:extLst>
      <p:ext uri="{BB962C8B-B14F-4D97-AF65-F5344CB8AC3E}">
        <p14:creationId xmlns:p14="http://schemas.microsoft.com/office/powerpoint/2010/main" val="3147259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How to distinguish stable and unstable on overall timestep? It is obvious that, if a method is stable, its graph (timestep – discompliancy) should be a linear one, while if it is unstablem, that should have no obvious relationship. Determining the stability can also be based on variance: if stable, then it should be expomential (rate of changing decrease) and followed by a linear function; if not, there shouldn’t be any obvious linear state.</a:t>
            </a:r>
          </a:p>
        </p:txBody>
      </p:sp>
      <p:sp>
        <p:nvSpPr>
          <p:cNvPr id="4" name="Slide Number Placeholder 3"/>
          <p:cNvSpPr>
            <a:spLocks noGrp="1"/>
          </p:cNvSpPr>
          <p:nvPr>
            <p:ph type="sldNum" sz="quarter" idx="5"/>
          </p:nvPr>
        </p:nvSpPr>
        <p:spPr/>
        <p:txBody>
          <a:bodyPr/>
          <a:lstStyle/>
          <a:p>
            <a:fld id="{96DEF5C9-177F-0C45-AA76-662223365ACF}" type="slidenum">
              <a:rPr lang="x-none" smtClean="0"/>
              <a:t>46</a:t>
            </a:fld>
            <a:endParaRPr lang="x-none"/>
          </a:p>
        </p:txBody>
      </p:sp>
    </p:spTree>
    <p:extLst>
      <p:ext uri="{BB962C8B-B14F-4D97-AF65-F5344CB8AC3E}">
        <p14:creationId xmlns:p14="http://schemas.microsoft.com/office/powerpoint/2010/main" val="124189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These are three graphs of variance-timesteps back to front.</a:t>
            </a:r>
          </a:p>
        </p:txBody>
      </p:sp>
      <p:sp>
        <p:nvSpPr>
          <p:cNvPr id="4" name="Slide Number Placeholder 3"/>
          <p:cNvSpPr>
            <a:spLocks noGrp="1"/>
          </p:cNvSpPr>
          <p:nvPr>
            <p:ph type="sldNum" sz="quarter" idx="5"/>
          </p:nvPr>
        </p:nvSpPr>
        <p:spPr/>
        <p:txBody>
          <a:bodyPr/>
          <a:lstStyle/>
          <a:p>
            <a:fld id="{96DEF5C9-177F-0C45-AA76-662223365ACF}" type="slidenum">
              <a:rPr lang="x-none" smtClean="0"/>
              <a:t>47</a:t>
            </a:fld>
            <a:endParaRPr lang="x-none"/>
          </a:p>
        </p:txBody>
      </p:sp>
    </p:spTree>
    <p:extLst>
      <p:ext uri="{BB962C8B-B14F-4D97-AF65-F5344CB8AC3E}">
        <p14:creationId xmlns:p14="http://schemas.microsoft.com/office/powerpoint/2010/main" val="178723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We can draw the conclusion that random boarding is the most sensitive while front-to-back seems totally not sensitive.</a:t>
            </a:r>
          </a:p>
        </p:txBody>
      </p:sp>
      <p:sp>
        <p:nvSpPr>
          <p:cNvPr id="4" name="Slide Number Placeholder 3"/>
          <p:cNvSpPr>
            <a:spLocks noGrp="1"/>
          </p:cNvSpPr>
          <p:nvPr>
            <p:ph type="sldNum" sz="quarter" idx="5"/>
          </p:nvPr>
        </p:nvSpPr>
        <p:spPr/>
        <p:txBody>
          <a:bodyPr/>
          <a:lstStyle/>
          <a:p>
            <a:fld id="{96DEF5C9-177F-0C45-AA76-662223365ACF}" type="slidenum">
              <a:rPr lang="x-none" smtClean="0"/>
              <a:t>48</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Next, we analyzed queue-jumping situation and drew the conclusion that both methods are sensitive which means queue-jumping makes big impact on total results</a:t>
            </a:r>
          </a:p>
        </p:txBody>
      </p:sp>
      <p:sp>
        <p:nvSpPr>
          <p:cNvPr id="4" name="Slide Number Placeholder 3"/>
          <p:cNvSpPr>
            <a:spLocks noGrp="1"/>
          </p:cNvSpPr>
          <p:nvPr>
            <p:ph type="sldNum" sz="quarter" idx="5"/>
          </p:nvPr>
        </p:nvSpPr>
        <p:spPr/>
        <p:txBody>
          <a:bodyPr/>
          <a:lstStyle/>
          <a:p>
            <a:fld id="{96DEF5C9-177F-0C45-AA76-662223365ACF}" type="slidenum">
              <a:rPr lang="x-none" smtClean="0"/>
              <a:t>49</a:t>
            </a:fld>
            <a:endParaRPr lang="x-none"/>
          </a:p>
        </p:txBody>
      </p:sp>
    </p:spTree>
    <p:extLst>
      <p:ext uri="{BB962C8B-B14F-4D97-AF65-F5344CB8AC3E}">
        <p14:creationId xmlns:p14="http://schemas.microsoft.com/office/powerpoint/2010/main" val="12166620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Last but no</a:t>
            </a:r>
            <a:r>
              <a:rPr lang="en-US" dirty="0"/>
              <a:t>t</a:t>
            </a:r>
            <a:r>
              <a:rPr lang="x-none" dirty="0"/>
              <a:t> least, we conducted a research on the reduction of passengers, and found out that random boarding is the most sensitive (see the distribution of points) while back-to-front is not so sensitive.</a:t>
            </a:r>
          </a:p>
        </p:txBody>
      </p:sp>
      <p:sp>
        <p:nvSpPr>
          <p:cNvPr id="4" name="Slide Number Placeholder 3"/>
          <p:cNvSpPr>
            <a:spLocks noGrp="1"/>
          </p:cNvSpPr>
          <p:nvPr>
            <p:ph type="sldNum" sz="quarter" idx="5"/>
          </p:nvPr>
        </p:nvSpPr>
        <p:spPr/>
        <p:txBody>
          <a:bodyPr/>
          <a:lstStyle/>
          <a:p>
            <a:fld id="{96DEF5C9-177F-0C45-AA76-662223365ACF}" type="slidenum">
              <a:rPr lang="x-none" smtClean="0"/>
              <a:t>50</a:t>
            </a:fld>
            <a:endParaRPr lang="x-none"/>
          </a:p>
        </p:txBody>
      </p:sp>
    </p:spTree>
    <p:extLst>
      <p:ext uri="{BB962C8B-B14F-4D97-AF65-F5344CB8AC3E}">
        <p14:creationId xmlns:p14="http://schemas.microsoft.com/office/powerpoint/2010/main" val="5441105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These are the major conclusions that can be drawn from our sensitivity analysis: Random is far more sensitive than front to back, because of randomized sequence can result in immeasurable effects. Back-to-front is the best overall, because it is the least sensitive and has a better overall time and satisfaction.</a:t>
            </a:r>
          </a:p>
        </p:txBody>
      </p:sp>
      <p:sp>
        <p:nvSpPr>
          <p:cNvPr id="4" name="Slide Number Placeholder 3"/>
          <p:cNvSpPr>
            <a:spLocks noGrp="1"/>
          </p:cNvSpPr>
          <p:nvPr>
            <p:ph type="sldNum" sz="quarter" idx="5"/>
          </p:nvPr>
        </p:nvSpPr>
        <p:spPr/>
        <p:txBody>
          <a:bodyPr/>
          <a:lstStyle/>
          <a:p>
            <a:fld id="{96DEF5C9-177F-0C45-AA76-662223365ACF}" type="slidenum">
              <a:rPr lang="x-none" smtClean="0"/>
              <a:t>51</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For the Flying Wing aircraft, as we've already divided it into four blocks, we define the intersection point of the main aisle and the </a:t>
            </a:r>
            <a:r>
              <a:rPr lang="en-US" altLang="zh-CN" sz="1400" dirty="0" err="1" smtClean="0"/>
              <a:t>ith</a:t>
            </a:r>
            <a:r>
              <a:rPr lang="en-US" altLang="zh-CN" sz="1400" dirty="0" smtClean="0"/>
              <a:t> block aisle as (</a:t>
            </a:r>
            <a:r>
              <a:rPr lang="en-US" altLang="zh-CN" sz="1400" dirty="0" err="1" smtClean="0"/>
              <a:t>i</a:t>
            </a:r>
            <a:r>
              <a:rPr lang="en-US" altLang="zh-CN" sz="1400" dirty="0" smtClean="0"/>
              <a:t>, 0, 0), and the </a:t>
            </a:r>
            <a:r>
              <a:rPr lang="en-US" altLang="zh-CN" sz="1400" dirty="0" err="1" smtClean="0"/>
              <a:t>ith</a:t>
            </a:r>
            <a:r>
              <a:rPr lang="en-US" altLang="zh-CN" sz="1400" dirty="0" smtClean="0"/>
              <a:t> block aisle as its x-grid. And for the TETA aircraft, we define the entrance cell in the left as (0, 0), and the direction of the two aisles as the x-grid. The seats with a negative x-coordinate are the first class. And for the rest, passengers with seats x-coordinated 1 and 9 would board first, while those with 4 and 6 board last.</a:t>
            </a:r>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52</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model can be divided into three parts: </a:t>
            </a:r>
            <a:r>
              <a:rPr lang="en-US" altLang="zh-CN" dirty="0" err="1" smtClean="0"/>
              <a:t>Maths</a:t>
            </a:r>
            <a:r>
              <a:rPr lang="en-US" altLang="zh-CN" dirty="0" smtClean="0"/>
              <a:t> Model, Optimization in a mathematical account and Program. The program part can verify the other two parts, and the optimization part can verify the models. The </a:t>
            </a:r>
            <a:r>
              <a:rPr lang="en-US" altLang="zh-CN" dirty="0" err="1" smtClean="0"/>
              <a:t>maths</a:t>
            </a:r>
            <a:r>
              <a:rPr lang="en-US" altLang="zh-CN" dirty="0" smtClean="0"/>
              <a:t> model part mainly discusses the factors that decide a plan is good or not: total boarding time and passenger satisfaction, and also includes some optimization. The optimization part is about ways to make the strategy better. And the program part is to simulate the boarding process, to verify our conclusion given by the model part.</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Here is the coordinates for the TETA Aircraft.</a:t>
            </a:r>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53</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54</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Here</a:t>
            </a:r>
            <a:r>
              <a:rPr lang="en-US" altLang="zh-CN" sz="1400" baseline="0" dirty="0" smtClean="0"/>
              <a:t> are</a:t>
            </a:r>
            <a:r>
              <a:rPr lang="en-US" altLang="zh-CN" sz="1400" dirty="0" smtClean="0"/>
              <a:t> </a:t>
            </a:r>
            <a:r>
              <a:rPr lang="en-US" altLang="zh-CN" sz="1400" dirty="0"/>
              <a:t>the main ideas when we apply the</a:t>
            </a:r>
            <a:r>
              <a:rPr lang="en-US" altLang="zh-CN" sz="1400" baseline="0" dirty="0"/>
              <a:t> model to different aircrafts. TETA </a:t>
            </a:r>
            <a:r>
              <a:rPr lang="en-US" altLang="zh-CN" sz="1400" baseline="0" dirty="0" smtClean="0"/>
              <a:t>and the </a:t>
            </a:r>
            <a:r>
              <a:rPr lang="en-US" altLang="zh-CN" sz="1400" baseline="0" dirty="0"/>
              <a:t>Flying Wing are two kinds of multi-aisle aircrafts, and we found that they can be divided into smaller individual parts similar to ordinary one-aisle aircrafts.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55</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To optimize the whole plan, it’s obvious that we need to optimize</a:t>
            </a:r>
            <a:r>
              <a:rPr lang="en-US" altLang="zh-CN" sz="1400" baseline="0" dirty="0"/>
              <a:t> the boarding sequence inside groups, and then we need to optimize the between-group sequences.</a:t>
            </a:r>
            <a:endParaRPr lang="zh-CN" altLang="en-US" sz="1400" dirty="0"/>
          </a:p>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56</a:t>
            </a:fld>
            <a:endParaRPr lang="zh-CN" altLang="en-US"/>
          </a:p>
        </p:txBody>
      </p:sp>
    </p:spTree>
    <p:extLst>
      <p:ext uri="{BB962C8B-B14F-4D97-AF65-F5344CB8AC3E}">
        <p14:creationId xmlns:p14="http://schemas.microsoft.com/office/powerpoint/2010/main" val="3473088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57</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concluded some of the strengths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accuracy.</a:t>
            </a:r>
            <a:r>
              <a:rPr lang="en-US" altLang="zh-CN" b="0" dirty="0">
                <a:solidFill>
                  <a:srgbClr val="D4D4D4"/>
                </a:solidFill>
                <a:effectLst/>
                <a:latin typeface="Consolas" panose="020B0609020204030204" pitchFamily="49" charset="0"/>
              </a:rPr>
              <a:t> In our model, we take several special situations into consideration. Also, we use several programs to facilitate our calculation. This makes our result reasonable and precise.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strength is universality.</a:t>
            </a:r>
            <a:r>
              <a:rPr lang="en-US" altLang="zh-CN" b="0" dirty="0">
                <a:solidFill>
                  <a:srgbClr val="D4D4D4"/>
                </a:solidFill>
                <a:effectLst/>
                <a:latin typeface="Consolas" panose="020B0609020204030204" pitchFamily="49" charset="0"/>
              </a:rPr>
              <a:t> In our model, we succeeded in achieving visualization of the plane and successfully simulated the whole process of different boarding methods which has been shown just now. This means that our model can be applied to a variety of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D4D4D4"/>
                </a:solidFill>
                <a:effectLst/>
                <a:latin typeface="Consolas" panose="020B0609020204030204" pitchFamily="49" charset="0"/>
              </a:rPr>
              <a:t>Finally, our model bears efficiency. As shown in </a:t>
            </a:r>
            <a:r>
              <a:rPr lang="en-US" altLang="zh-CN" b="0" dirty="0">
                <a:solidFill>
                  <a:srgbClr val="DCDCAA"/>
                </a:solidFill>
                <a:effectLst/>
                <a:latin typeface="Consolas" panose="020B0609020204030204" pitchFamily="49" charset="0"/>
              </a:rPr>
              <a:t>the second model, </a:t>
            </a:r>
            <a:r>
              <a:rPr lang="en-US" altLang="zh-CN" b="0" dirty="0">
                <a:solidFill>
                  <a:srgbClr val="D4D4D4"/>
                </a:solidFill>
                <a:effectLst/>
                <a:latin typeface="Consolas" panose="020B0609020204030204" pitchFamily="49" charset="0"/>
              </a:rPr>
              <a:t>we use a program to facilitate our calculations in finding the best strategy. Therefore, a lot of time is saved and it proved that our model has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58</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we have found some weaknesses that needed to be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problem is complexity. </a:t>
            </a:r>
            <a:r>
              <a:rPr lang="en-US" altLang="zh-CN" b="0" dirty="0">
                <a:solidFill>
                  <a:srgbClr val="D4D4D4"/>
                </a:solidFill>
                <a:effectLst/>
                <a:latin typeface="Consolas" panose="020B0609020204030204" pitchFamily="49" charset="0"/>
              </a:rPr>
              <a:t>We introduce a great many variables and a variety of explanations in our model. Some of them are a little bit abstract and some of our calculations conducted by programs aren't shown in this essay. This will make our model more complex and less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weakness is that our model is difficult to operate when it comes to reality. </a:t>
            </a:r>
            <a:r>
              <a:rPr lang="en-US" altLang="zh-CN" b="0" dirty="0">
                <a:solidFill>
                  <a:srgbClr val="D4D4D4"/>
                </a:solidFill>
                <a:effectLst/>
                <a:latin typeface="Consolas" panose="020B0609020204030204" pitchFamily="49" charset="0"/>
              </a:rPr>
              <a:t>As can be seen in the descriptions above, our model provides a plan with some details that must be strictly obeyed. This will increase the difficulty for the crews to let every passenger be aware of the rules. However, we have thought of a method that can ease this kind of difficulty. When there’s a passenger ahead waiting, we can first let him get to his seat. According to our sensitivity analysis, this will not have a big impact on our boarding time. Therefore, this kind of strategy is somehow reasonable and flexible. </a:t>
            </a:r>
          </a:p>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59</a:t>
            </a:fld>
            <a:endParaRPr lang="zh-CN" altLang="en-US"/>
          </a:p>
        </p:txBody>
      </p:sp>
    </p:spTree>
    <p:extLst>
      <p:ext uri="{BB962C8B-B14F-4D97-AF65-F5344CB8AC3E}">
        <p14:creationId xmlns:p14="http://schemas.microsoft.com/office/powerpoint/2010/main" val="33853351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model, we write a letter to provide the airline executives with some suggestions. First, we point out two important factors in the whole boarding and disembarking process----that is </a:t>
            </a:r>
            <a:r>
              <a:rPr lang="en-US" altLang="zh-CN" dirty="0" err="1"/>
              <a:t>hommization</a:t>
            </a:r>
            <a:r>
              <a:rPr lang="en-US" altLang="zh-CN" dirty="0"/>
              <a:t> and efficiency. Later, we draw a simple chart to illustrate our plan. You can look ate the picture in the power point. In addition, we also offer some simple tips that could be applied to all kinds of planes. Airline executives need to prevent passengers from being stuck in general aisles, provide passengers with enough space to place their luggage and prevent queue-jumping.</a:t>
            </a:r>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60</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a:t>
            </a:r>
            <a:r>
              <a:rPr lang="en-US" altLang="zh-CN" sz="1400" baseline="0" dirty="0" smtClean="0"/>
              <a:t> inherent structure of the problem indicates that our model will be discrete. Therefore, apart from the intuitive ones, other assumptions, such as the third one in this slide, will hinge on this property of discreteness. On the other hand, it’s also important to make our assumptions plausible. This is the main reason for making most of the seemingly impulsive hypothesis afterwards.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These</a:t>
            </a:r>
            <a:r>
              <a:rPr lang="en-US" altLang="zh-CN" sz="1400" baseline="0" dirty="0" smtClean="0"/>
              <a:t> two assumptions are about the moving state of passengers and we’ve given correspondent justifications.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240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smtClean="0"/>
              <a:t>These</a:t>
            </a:r>
            <a:r>
              <a:rPr lang="en-US" altLang="zh-CN" sz="1400" baseline="0" dirty="0" smtClean="0"/>
              <a:t> assumptions are respectively proposed to simulate reality and to simplify our calculations.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7631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Here</a:t>
            </a:r>
            <a:r>
              <a:rPr lang="en-US" altLang="zh-CN" sz="1400" baseline="0" dirty="0"/>
              <a:t> are the assumptions of Model A. In Model A, we would consider </a:t>
            </a:r>
            <a:r>
              <a:rPr lang="en-US" altLang="zh-CN" sz="1400" baseline="0" dirty="0" smtClean="0"/>
              <a:t>the single-aisle case (although in our presentation we tend to combine it with other types of aircraft due to their similar deduction methods). It’s important to note that since we’ll vary the stowing time of passengers in the later slides, the first assumption is rather reasonable. The time wasted while passengers try to stuff extra luggage into their seats is qualitatively equivalent to that spent while stowing those extra luggage.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baseline="0" dirty="0" smtClean="0"/>
          </a:p>
          <a:p>
            <a:r>
              <a:rPr lang="en-US" altLang="zh-CN" sz="1400" baseline="0" dirty="0" smtClean="0"/>
              <a:t>For the second assumption on this slide, we disambiguated the expression in or essay by using this interpretation: passengers always maintain maximum theoretical speed. A corollary to this is that queuing has the same effect on a </a:t>
            </a:r>
            <a:r>
              <a:rPr lang="en-US" altLang="zh-CN" sz="1400" i="1" baseline="0" dirty="0" smtClean="0"/>
              <a:t>block</a:t>
            </a:r>
            <a:r>
              <a:rPr lang="en-US" altLang="zh-CN" sz="1400" i="0" baseline="0" dirty="0" smtClean="0"/>
              <a:t> of adjacent passengers.</a:t>
            </a:r>
            <a:endParaRPr lang="zh-CN" altLang="en-US" sz="14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5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t>2022-04-11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t>2022-04-11</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t>2022-04-11</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18.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4.bin"/><Relationship Id="rId10" Type="http://schemas.openxmlformats.org/officeDocument/2006/relationships/image" Target="../media/image10.wmf"/><Relationship Id="rId4" Type="http://schemas.openxmlformats.org/officeDocument/2006/relationships/image" Target="../media/image11.jpeg"/><Relationship Id="rId9"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9.bin"/><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11.bin"/><Relationship Id="rId4" Type="http://schemas.openxmlformats.org/officeDocument/2006/relationships/image" Target="../media/image16.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27.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28.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0.wmf"/><Relationship Id="rId5" Type="http://schemas.openxmlformats.org/officeDocument/2006/relationships/oleObject" Target="../embeddings/oleObject14.bin"/><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2.wmf"/><Relationship Id="rId5" Type="http://schemas.openxmlformats.org/officeDocument/2006/relationships/oleObject" Target="../embeddings/oleObject16.bin"/><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4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登机与离机策略的最优化讨论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700" dirty="0">
                <a:latin typeface="Times New Roman" panose="02020603050405020304" pitchFamily="18" charset="0"/>
                <a:cs typeface="Times New Roman" panose="02020603050405020304" pitchFamily="18" charset="0"/>
              </a:rPr>
              <a:t>The Optimal Boarding &amp; Disembarking Method</a:t>
            </a:r>
            <a:endParaRPr lang="zh-CN" altLang="en-US" sz="27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zh-CN" altLang="en-US" dirty="0">
                <a:latin typeface="Times New Roman" panose="02020603050405020304" pitchFamily="18" charset="0"/>
                <a:cs typeface="Times New Roman" panose="02020603050405020304" pitchFamily="18" charset="0"/>
              </a:rPr>
              <a:t>上海市实验学校 </a:t>
            </a:r>
            <a:r>
              <a:rPr lang="en-US" altLang="zh-CN" dirty="0">
                <a:latin typeface="Times New Roman" panose="02020603050405020304" pitchFamily="18" charset="0"/>
                <a:cs typeface="Times New Roman" panose="02020603050405020304" pitchFamily="18" charset="0"/>
              </a:rPr>
              <a:t>Shanghai Experimental School</a:t>
            </a: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DA54195-B3FD-4C02-982C-10F77140AB6A}"/>
              </a:ext>
            </a:extLst>
          </p:cNvPr>
          <p:cNvSpPr>
            <a:spLocks noGrp="1"/>
          </p:cNvSpPr>
          <p:nvPr>
            <p:ph type="title"/>
          </p:nvPr>
        </p:nvSpPr>
        <p:spPr/>
        <p:txBody>
          <a:bodyPr/>
          <a:lstStyle/>
          <a:p>
            <a:r>
              <a:rPr lang="zh-CN" altLang="en-US" dirty="0">
                <a:solidFill>
                  <a:prstClr val="white"/>
                </a:solidFill>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AE54E0F8-66F2-4F94-8954-CCEECD27F28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所有乘客在登机前都是排好队的，且不存在迟到情况。 </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the passengers have lined up before boarding, and none of them would be late.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所有乘客都不愿意错过飞机。对于排队来说，因为过道宽度只能一个人同时通过，乘客在登机过程中的顺序是不变的。</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is reasonable because passengers all don’t want to miss the plane. And as for the queuing, according that the aisle is only wide enough for one passenger, it’s reasonable that they keep in the same sequence all the time.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rPr>
                  <a:t>在一个特定单元格中，乘客速度是一个常量。</a:t>
                </a:r>
                <a:endParaRPr kumimoji="0" lang="en-US" altLang="zh-CN" sz="1500" b="1" i="0" u="none" strike="noStrike" kern="1200" cap="none" spc="0" normalizeH="0" baseline="0" noProof="0" dirty="0">
                  <a:ln>
                    <a:noFill/>
                  </a:ln>
                  <a:solidFill>
                    <a:srgbClr val="13009C"/>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certain cell, </a:t>
                </a:r>
                <a14:m>
                  <m:oMath xmlns:m="http://schemas.openxmlformats.org/officeDocument/2006/math">
                    <m:r>
                      <a:rPr kumimoji="0" lang="en-US" altLang="zh-CN" sz="1500" b="1" i="1" u="none" strike="noStrike" kern="1200" cap="none" spc="0" normalizeH="0" baseline="0" noProof="0" smtClean="0">
                        <a:ln>
                          <a:noFill/>
                        </a:ln>
                        <a:solidFill>
                          <a:srgbClr val="13009C"/>
                        </a:solidFill>
                        <a:effectLst/>
                        <a:uLnTx/>
                        <a:uFillTx/>
                        <a:latin typeface="Cambria Math" panose="02040503050406030204" pitchFamily="18" charset="0"/>
                        <a:ea typeface="等线" panose="02010600030101010101" pitchFamily="2" charset="-122"/>
                        <a:cs typeface="Times New Roman" panose="02020603050405020304" pitchFamily="18" charset="0"/>
                      </a:rPr>
                      <m:t>𝒗</m:t>
                    </m:r>
                  </m:oMath>
                </a14:m>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等线" panose="02010600030101010101" pitchFamily="2" charset="-122"/>
                    <a:cs typeface="Times New Roman" panose="02020603050405020304" pitchFamily="18" charset="0"/>
                  </a:rPr>
                  <a:t> is a fixed value.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rPr>
                  <a:t>这</a:t>
                </a:r>
                <a:r>
                  <a:rPr kumimoji="0" lang="zh-CN" altLang="en-US" sz="1500" b="0" i="0" u="none" strike="noStrike" kern="1200" cap="none" spc="0" normalizeH="0" baseline="0" noProof="0" dirty="0" smtClean="0">
                    <a:ln>
                      <a:noFill/>
                    </a:ln>
                    <a:effectLst/>
                    <a:uLnTx/>
                    <a:uFillTx/>
                    <a:latin typeface="宋体" panose="02010600030101010101" pitchFamily="2" charset="-122"/>
                    <a:ea typeface="宋体" panose="02010600030101010101" pitchFamily="2" charset="-122"/>
                    <a:cs typeface="Times New Roman" panose="02020603050405020304" pitchFamily="18" charset="0"/>
                  </a:rPr>
                  <a:t>条看似违背了之后与时间有关的速度，但其维护了模型的离散型。</a:t>
                </a:r>
                <a:endParaRPr kumimoji="0" lang="en-US" altLang="zh-CN" sz="15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dirty="0" smtClean="0">
                    <a:latin typeface="Times New Roman" panose="02020603050405020304" pitchFamily="18" charset="0"/>
                    <a:ea typeface="等线" panose="02010600030101010101" pitchFamily="2" charset="-122"/>
                    <a:cs typeface="Times New Roman" panose="02020603050405020304" pitchFamily="18" charset="0"/>
                  </a:rPr>
                  <a:t>This assumption is proposed to ensure the discreteness of the model.</a:t>
                </a:r>
                <a:endParaRPr kumimoji="0" lang="en-US" altLang="zh-CN" sz="1500" b="0" i="0" u="none" strike="noStrike" kern="1200" cap="none" spc="0" normalizeH="0" baseline="0" noProof="0" dirty="0" smtClean="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但它只在计算距离时有用</a:t>
                </a:r>
                <a:endParaRPr kumimoji="0" lang="en-US" altLang="zh-CN" sz="15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But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only used to calculate distance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在同一个单元格中，速度变化不大，并且平均速度与我们所用的平均值大约相等。</a:t>
                </a:r>
                <a:endParaRPr kumimoji="0" lang="en-US" altLang="zh-CN" sz="15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velocity wouldn’t change much in a certain cell, and the actual average speed is approximately equal to the average we’ve made</a:t>
                </a:r>
              </a:p>
              <a:p>
                <a:pPr>
                  <a:buFont typeface="Wingdings" panose="05000000000000000000" pitchFamily="2" charset="2"/>
                  <a:buChar char="p"/>
                </a:pPr>
                <a:endParaRPr lang="zh-CN" altLang="en-US" sz="1500" dirty="0"/>
              </a:p>
            </p:txBody>
          </p:sp>
        </mc:Choice>
        <mc:Fallback xmlns="">
          <p:sp>
            <p:nvSpPr>
              <p:cNvPr id="4" name="内容占位符 3">
                <a:extLst>
                  <a:ext uri="{FF2B5EF4-FFF2-40B4-BE49-F238E27FC236}">
                    <a16:creationId xmlns:a16="http://schemas.microsoft.com/office/drawing/2014/main" id="{AE54E0F8-66F2-4F94-8954-CCEECD27F28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9374" y="2111207"/>
            <a:ext cx="8142648" cy="4333990"/>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xmlns="" id="{7DA54195-B3FD-4C02-982C-10F77140AB6A}"/>
              </a:ext>
            </a:extLst>
          </p:cNvPr>
          <p:cNvSpPr>
            <a:spLocks noGrp="1"/>
          </p:cNvSpPr>
          <p:nvPr>
            <p:ph type="title"/>
          </p:nvPr>
        </p:nvSpPr>
        <p:spPr/>
        <p:txBody>
          <a:bodyPr/>
          <a:lstStyle/>
          <a:p>
            <a:r>
              <a:rPr lang="zh-CN" altLang="en-US" noProof="0" dirty="0" smtClean="0">
                <a:solidFill>
                  <a:prstClr val="white"/>
                </a:solidFill>
                <a:latin typeface="Times New Roman" panose="02020603050405020304" pitchFamily="18" charset="0"/>
                <a:cs typeface="Times New Roman" panose="02020603050405020304" pitchFamily="18" charset="0"/>
              </a:rPr>
              <a:t>假设的解释</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sz="2000" i="0" u="none" strike="noStrike" kern="1200" cap="none" spc="0" normalizeH="0" noProof="0" dirty="0" smtClean="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sz="2000" i="0" u="none" strike="noStrike" kern="1200" cap="none" spc="0" normalizeH="0" noProof="0" dirty="0" err="1" smtClean="0">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sz="2000" dirty="0" smtClean="0">
                <a:solidFill>
                  <a:prstClr val="white"/>
                </a:solidFill>
                <a:latin typeface="Times New Roman" panose="02020603050405020304" pitchFamily="18" charset="0"/>
                <a:cs typeface="Times New Roman" panose="02020603050405020304" pitchFamily="18" charset="0"/>
              </a:rPr>
              <a:t>r the Assumption</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关于最后一条假设的解释</a:t>
            </a:r>
            <a:endParaRPr kumimoji="0" lang="en-US" altLang="zh-CN"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The explanation of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3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continuous</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The more </a:t>
                </a:r>
                <a:r>
                  <a:rPr lang="en-US" altLang="zh-CN" sz="1400" b="1" dirty="0" smtClean="0">
                    <a:solidFill>
                      <a:srgbClr val="0F007B"/>
                    </a:solidFill>
                    <a:latin typeface="Times New Roman" panose="02020603050405020304" pitchFamily="18" charset="0"/>
                    <a:cs typeface="Times New Roman" panose="02020603050405020304" pitchFamily="18" charset="0"/>
                  </a:rPr>
                  <a:t>discrete</a:t>
                </a:r>
                <a:r>
                  <a:rPr lang="en-US" altLang="zh-CN" sz="1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can be seen as a distinct </a:t>
                </a:r>
                <a:r>
                  <a:rPr lang="en-US" altLang="zh-CN" sz="1400" b="1" dirty="0" smtClean="0">
                    <a:solidFill>
                      <a:srgbClr val="FF0000"/>
                    </a:solidFill>
                    <a:latin typeface="Times New Roman" panose="02020603050405020304" pitchFamily="18" charset="0"/>
                    <a:cs typeface="Times New Roman" panose="02020603050405020304" pitchFamily="18" charset="0"/>
                  </a:rPr>
                  <a:t>point</a:t>
                </a:r>
                <a:r>
                  <a:rPr lang="en-US" altLang="zh-CN" sz="14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6177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0B3F62F-3124-4B60-9392-B13573C5837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定义</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62FD492B-C3A1-489C-9AA4-584B62D70C63}"/>
                  </a:ext>
                </a:extLst>
              </p:cNvPr>
              <p:cNvSpPr>
                <a:spLocks noGrp="1"/>
              </p:cNvSpPr>
              <p:nvPr>
                <p:ph idx="1"/>
              </p:nvPr>
            </p:nvSpPr>
            <p:spPr/>
            <p:txBody>
              <a:bodyPr anchor="t"/>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时间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Time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对于标准单位制中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秒的一段时间，我们定义拟合中的实际时间 </a:t>
                </a:r>
                <a14:m>
                  <m:oMath xmlns:m="http://schemas.openxmlformats.org/officeDocument/2006/math">
                    <m:sSup>
                      <m:sSup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，换言之，</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𝑡</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秒中包含多少个</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sSub>
                      <m:sSubPr>
                        <m:ctrlPr>
                          <a:rPr kumimoji="0" lang="en-US" altLang="zh-CN" sz="150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秒。这种标准化时间不会改变相对的最优策略，还可以简化模型。</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 period of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in SI, we define the actual simulation time as </a:t>
                </a:r>
                <a14:m>
                  <m:oMath xmlns:m="http://schemas.openxmlformats.org/officeDocument/2006/math">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which literally represents how many </a:t>
                </a:r>
                <a14:m>
                  <m:oMath xmlns:m="http://schemas.openxmlformats.org/officeDocument/2006/math">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seconds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𝑡</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consists of. This kind of standardized time 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速度 </a:t>
                </a: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在模型中，我们定义“速度”</a:t>
                </a:r>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为通过一个单元格长度 </a:t>
                </a:r>
                <a14:m>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oMath>
                </a14:m>
                <a:r>
                  <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zh-CN" altLang="en-US"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所需的时间（上面定义）。因此我们可以得到以下表达式：</a:t>
                </a:r>
                <a:endParaRPr kumimoji="0" lang="en-US" altLang="zh-CN" sz="15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(defined above) spent to move the length of a cell </a:t>
                </a:r>
                <a14:m>
                  <m:oMath xmlns:m="http://schemas.openxmlformats.org/officeDocument/2006/math">
                    <m:r>
                      <a:rPr kumimoji="0" lang="en-US" altLang="zh-CN" sz="15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Therefore, we can    get the formulae below:</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sz="1500"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91961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xmlns="" id="{6A61DC0F-4773-4B06-B06E-145CCE070565}"/>
                  </a:ext>
                </a:extLst>
              </p:cNvPr>
              <p:cNvGraphicFramePr>
                <a:graphicFrameLocks noGrp="1"/>
              </p:cNvGraphicFramePr>
              <p:nvPr>
                <p:extLst/>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i="1" smtClean="0">
                                        <a:solidFill>
                                          <a:schemeClr val="tx1"/>
                                        </a:solidFill>
                                        <a:latin typeface="Cambria Math" panose="02040503050406030204" pitchFamily="18" charset="0"/>
                                      </a:rPr>
                                    </m:ctrlPr>
                                  </m:sSubPr>
                                  <m:e>
                                    <m:r>
                                      <m:rPr>
                                        <m:sty m:val="p"/>
                                      </m:rPr>
                                      <a:rPr lang="el-GR" altLang="zh-CN" sz="1600" i="1" smtClean="0">
                                        <a:solidFill>
                                          <a:schemeClr val="tx1"/>
                                        </a:solidFill>
                                        <a:latin typeface="Cambria Math" panose="02040503050406030204" pitchFamily="18" charset="0"/>
                                      </a:rPr>
                                      <m:t>τ</m:t>
                                    </m:r>
                                  </m:e>
                                  <m:sub>
                                    <m:r>
                                      <a:rPr lang="en-US" altLang="zh-CN" sz="1600" b="0" i="1" smtClean="0">
                                        <a:solidFill>
                                          <a:schemeClr val="tx1"/>
                                        </a:solidFill>
                                        <a:latin typeface="Cambria Math" panose="02040503050406030204" pitchFamily="18" charset="0"/>
                                      </a:rPr>
                                      <m:t>0</m:t>
                                    </m:r>
                                  </m:sub>
                                </m:sSub>
                              </m:oMath>
                            </m:oMathPara>
                          </a14:m>
                          <a:endParaRPr lang="zh-CN" altLang="en-US" sz="1600" dirty="0">
                            <a:solidFill>
                              <a:schemeClr val="tx1"/>
                            </a:solidFill>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02338539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3888969585"/>
                  </p:ext>
                </p:extLst>
              </p:nvPr>
            </p:nvGraphicFramePr>
            <p:xfrm>
              <a:off x="194963" y="2215983"/>
              <a:ext cx="5745093" cy="454152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3279" r="-523684" b="-104426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simulation interval taken in our model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l-GR" altLang="zh-CN" sz="1600" dirty="0">
                              <a:solidFill>
                                <a:schemeClr val="tx1"/>
                              </a:solidFill>
                              <a:latin typeface="Times New Roman" panose="02020603050405020304" pitchFamily="18" charset="0"/>
                              <a:cs typeface="Times New Roman" panose="02020603050405020304" pitchFamily="18" charset="0"/>
                            </a:rPr>
                            <a:t>τ</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simulation time step</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cells in the observable area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current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d</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tx1"/>
                              </a:solidFill>
                              <a:latin typeface="Times New Roman" panose="02020603050405020304" pitchFamily="18" charset="0"/>
                              <a:cs typeface="Times New Roman" panose="02020603050405020304" pitchFamily="18" charset="0"/>
                            </a:rPr>
                            <a:t>width of each 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79120">
                    <a:tc>
                      <a:txBody>
                        <a:bodyPr/>
                        <a:lstStyle/>
                        <a:p>
                          <a:pPr algn="ctr"/>
                          <a:r>
                            <a:rPr lang="en-US" altLang="zh-CN" sz="1600" i="1" dirty="0">
                              <a:solidFill>
                                <a:schemeClr val="tx1"/>
                              </a:solidFill>
                              <a:latin typeface="Times New Roman" panose="02020603050405020304" pitchFamily="18" charset="0"/>
                              <a:cs typeface="Times New Roman" panose="02020603050405020304" pitchFamily="18" charset="0"/>
                            </a:rPr>
                            <a:t>N</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number of passengers on the plane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79120">
                    <a:tc>
                      <a:txBody>
                        <a:bodyPr/>
                        <a:lstStyle/>
                        <a:p>
                          <a:endParaRPr lang="zh-CN"/>
                        </a:p>
                      </a:txBody>
                      <a:tcPr>
                        <a:blipFill>
                          <a:blip r:embed="rId3"/>
                          <a:stretch>
                            <a:fillRect l="-658" t="-487368" r="-523684" b="-2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maximum walking speed of a passenger aboard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579120">
                    <a:tc>
                      <a:txBody>
                        <a:bodyPr/>
                        <a:lstStyle/>
                        <a:p>
                          <a:endParaRPr lang="zh-CN"/>
                        </a:p>
                      </a:txBody>
                      <a:tcPr>
                        <a:blipFill>
                          <a:blip r:embed="rId3"/>
                          <a:stretch>
                            <a:fillRect l="-658" t="-587368" r="-523684" b="-1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standard time for a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 place his luggage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3"/>
                          <a:stretch>
                            <a:fillRect l="-658" t="-687368" r="-523684" b="-13684"/>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for a passenger to horizontally move a seat’s length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70C0"/>
                              </a:solidFill>
                              <a:latin typeface="Times New Roman" panose="02020603050405020304" pitchFamily="18" charset="0"/>
                              <a:cs typeface="Times New Roman" panose="02020603050405020304" pitchFamily="18" charset="0"/>
                            </a:rPr>
                            <a:t>A</a:t>
                          </a:r>
                          <a:endParaRPr lang="zh-CN" altLang="en-US" sz="160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xmlns="" id="{96410564-D94B-4D0C-A2D7-CA5E6AD503A6}"/>
                  </a:ext>
                </a:extLst>
              </p:cNvPr>
              <p:cNvGraphicFramePr>
                <a:graphicFrameLocks noGrp="1"/>
              </p:cNvGraphicFramePr>
              <p:nvPr>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xmlns=""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l-GR" altLang="zh-CN" sz="1600" b="0" i="1" smtClean="0">
                                        <a:solidFill>
                                          <a:schemeClr val="tx1"/>
                                        </a:solidFill>
                                        <a:latin typeface="Cambria Math" panose="02040503050406030204" pitchFamily="18" charset="0"/>
                                      </a:rPr>
                                    </m:ctrlPr>
                                  </m:sSubPr>
                                  <m:e>
                                    <m:r>
                                      <a:rPr lang="el-GR" altLang="zh-CN" sz="1600" b="0" i="1" smtClean="0">
                                        <a:solidFill>
                                          <a:schemeClr val="tx1"/>
                                        </a:solidFill>
                                        <a:latin typeface="Cambria Math" panose="02040503050406030204" pitchFamily="18" charset="0"/>
                                      </a:rPr>
                                      <m:t>𝜏</m:t>
                                    </m:r>
                                  </m:e>
                                  <m:sub>
                                    <m:r>
                                      <a:rPr lang="en-US" altLang="zh-CN" sz="1600" b="0" i="1" smtClean="0">
                                        <a:solidFill>
                                          <a:schemeClr val="tx1"/>
                                        </a:solidFill>
                                        <a:latin typeface="Cambria Math" panose="02040503050406030204" pitchFamily="18" charset="0"/>
                                      </a:rPr>
                                      <m:t>0</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0233853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dirty="0" smtClean="0">
                                    <a:solidFill>
                                      <a:schemeClr val="tx1"/>
                                    </a:solidFill>
                                    <a:latin typeface="Times New Roman" panose="02020603050405020304" pitchFamily="18" charset="0"/>
                                    <a:cs typeface="Times New Roman" panose="02020603050405020304" pitchFamily="18" charset="0"/>
                                  </a:rPr>
                                  <m:t>N</m:t>
                                </m:r>
                              </m:oMath>
                            </m:oMathPara>
                          </a14:m>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𝑜</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76603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59732206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𝑡</m:t>
                                    </m:r>
                                  </m:e>
                                  <m:sub>
                                    <m:r>
                                      <a:rPr lang="en-US" altLang="zh-CN" sz="1600" b="0" i="1" smtClean="0">
                                        <a:solidFill>
                                          <a:schemeClr val="tx1"/>
                                        </a:solidFill>
                                        <a:latin typeface="Cambria Math" panose="02040503050406030204" pitchFamily="18" charset="0"/>
                                      </a:rPr>
                                      <m:t>𝑠</m:t>
                                    </m:r>
                                  </m:sub>
                                </m:sSub>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3607293861"/>
                  </p:ext>
                </p:extLst>
              </p:nvPr>
            </p:nvGraphicFramePr>
            <p:xfrm>
              <a:off x="6095999" y="2375472"/>
              <a:ext cx="5745093" cy="39166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4"/>
                          <a:stretch>
                            <a:fillRect l="-658" t="-104918" r="-523684" b="-873770"/>
                          </a:stretch>
                        </a:blipFill>
                      </a:tcPr>
                    </a:tc>
                    <a:tc>
                      <a:txBody>
                        <a:bodyPr/>
                        <a:lstStyle/>
                        <a:p>
                          <a:r>
                            <a:rPr lang="zh-CN" altLang="en-US" sz="1600" b="0" i="0" u="none" strike="noStrike" kern="1200" baseline="0">
                              <a:solidFill>
                                <a:schemeClr val="tx1"/>
                              </a:solidFill>
                              <a:latin typeface="Times New Roman" panose="02020603050405020304" pitchFamily="18" charset="0"/>
                              <a:ea typeface="+mn-ea"/>
                              <a:cs typeface="Times New Roman" panose="02020603050405020304" pitchFamily="18" charset="0"/>
                            </a:rPr>
                            <a:t>模型中模拟间隔</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dirty="0">
                              <a:solidFill>
                                <a:schemeClr val="tx1"/>
                              </a:solidFill>
                              <a:latin typeface="Times New Roman" panose="02020603050405020304" pitchFamily="18" charset="0"/>
                              <a:cs typeface="Times New Roman" panose="02020603050405020304" pitchFamily="18" charset="0"/>
                            </a:rPr>
                            <a:t>τ</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模拟实际步长</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可见范围里格子数量</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Times New Roman" panose="02020603050405020304" pitchFamily="18" charset="0"/>
                              <a:cs typeface="Times New Roman" panose="02020603050405020304" pitchFamily="18" charset="0"/>
                            </a:rPr>
                            <a:t>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a:solidFill>
                                <a:schemeClr val="tx1"/>
                              </a:solidFill>
                              <a:latin typeface="Times New Roman" panose="02020603050405020304" pitchFamily="18" charset="0"/>
                              <a:cs typeface="Times New Roman" panose="02020603050405020304" pitchFamily="18" charset="0"/>
                            </a:rPr>
                            <a:t>当前时间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algn="ctr"/>
                          <a:r>
                            <a:rPr lang="en-US" altLang="zh-CN" sz="1600" b="0" i="1">
                              <a:solidFill>
                                <a:schemeClr val="tx1"/>
                              </a:solidFill>
                              <a:latin typeface="Times New Roman" panose="02020603050405020304" pitchFamily="18" charset="0"/>
                              <a:cs typeface="Times New Roman" panose="02020603050405020304" pitchFamily="18" charset="0"/>
                            </a:rPr>
                            <a:t>d</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格子宽度</a:t>
                          </a:r>
                        </a:p>
                      </a:txBody>
                      <a:tcPr/>
                    </a:tc>
                    <a:tc>
                      <a:txBody>
                        <a:bodyPr/>
                        <a:lstStyle/>
                        <a:p>
                          <a:r>
                            <a:rPr lang="en-US" altLang="zh-CN" sz="1600" b="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370840">
                    <a:tc>
                      <a:txBody>
                        <a:bodyPr/>
                        <a:lstStyle/>
                        <a:p>
                          <a:endParaRPr lang="zh-CN"/>
                        </a:p>
                      </a:txBody>
                      <a:tcPr>
                        <a:blipFill>
                          <a:blip r:embed="rId4"/>
                          <a:stretch>
                            <a:fillRect l="-658" t="-604918" r="-523684" b="-3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飞机乘客总数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370840">
                    <a:tc>
                      <a:txBody>
                        <a:bodyPr/>
                        <a:lstStyle/>
                        <a:p>
                          <a:endParaRPr lang="zh-CN"/>
                        </a:p>
                      </a:txBody>
                      <a:tcPr>
                        <a:blipFill>
                          <a:blip r:embed="rId4"/>
                          <a:stretch>
                            <a:fillRect l="-658" t="-704918" r="-523684" b="-2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机上乘客最大速度</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4"/>
                          <a:stretch>
                            <a:fillRect l="-658" t="-804918" r="-523684" b="-173770"/>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i="0" dirty="0">
                              <a:solidFill>
                                <a:schemeClr val="tx1"/>
                              </a:solidFill>
                              <a:latin typeface="Times New Roman" panose="02020603050405020304" pitchFamily="18" charset="0"/>
                              <a:cs typeface="Times New Roman" panose="02020603050405020304" pitchFamily="18" charset="0"/>
                            </a:rPr>
                            <a:t>放行李的时间</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579120">
                    <a:tc>
                      <a:txBody>
                        <a:bodyPr/>
                        <a:lstStyle/>
                        <a:p>
                          <a:endParaRPr lang="zh-CN"/>
                        </a:p>
                      </a:txBody>
                      <a:tcPr>
                        <a:blipFill>
                          <a:blip r:embed="rId4"/>
                          <a:stretch>
                            <a:fillRect l="-658" t="-581053" r="-523684" b="-11579"/>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一个乘客水平移动一个座位距离所需时间</a:t>
                          </a:r>
                        </a:p>
                      </a:txBody>
                      <a:tcPr/>
                    </a:tc>
                    <a:tc>
                      <a:txBody>
                        <a:bodyPr/>
                        <a:lstStyle/>
                        <a:p>
                          <a:r>
                            <a:rPr lang="en-US" altLang="zh-CN" sz="1600" b="0" dirty="0">
                              <a:solidFill>
                                <a:srgbClr val="0070C0"/>
                              </a:solidFill>
                              <a:latin typeface="Times New Roman" panose="02020603050405020304" pitchFamily="18" charset="0"/>
                              <a:cs typeface="Times New Roman" panose="02020603050405020304" pitchFamily="18" charset="0"/>
                            </a:rPr>
                            <a:t>A</a:t>
                          </a:r>
                          <a:endParaRPr lang="zh-CN" altLang="en-US" sz="1600" b="0"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xmlns="" id="{A0B3F62F-3124-4B60-9392-B13573C58376}"/>
              </a:ext>
            </a:extLst>
          </p:cNvPr>
          <p:cNvSpPr>
            <a:spLocks noGrp="1"/>
          </p:cNvSpPr>
          <p:nvPr>
            <p:ph type="title"/>
          </p:nvPr>
        </p:nvSpPr>
        <p:spPr>
          <a:xfrm>
            <a:off x="810000" y="447188"/>
            <a:ext cx="10571998" cy="970450"/>
          </a:xfrm>
        </p:spPr>
        <p:txBody>
          <a:bodyPr/>
          <a:lstStyle/>
          <a:p>
            <a:r>
              <a:rPr kumimoji="0" lang="zh-CN" altLang="en-US"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9434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xmlns="" id="{6A61DC0F-4773-4B06-B06E-145CCE070565}"/>
                  </a:ext>
                </a:extLst>
              </p:cNvPr>
              <p:cNvGraphicFramePr>
                <a:graphicFrameLocks noGrp="1"/>
              </p:cNvGraphicFramePr>
              <p:nvPr>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603131379"/>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89379671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 spent in the </a:t>
                          </a:r>
                          <a14:m>
                            <m:oMath xmlns:m="http://schemas.openxmlformats.org/officeDocument/2006/math">
                              <m:sSup>
                                <m:sSupPr>
                                  <m:ctrlPr>
                                    <a:rPr lang="en-US" altLang="zh-CN" sz="1600" b="0" i="1" u="none" strike="noStrike" kern="1200" baseline="0" smtClean="0">
                                      <a:solidFill>
                                        <a:schemeClr val="tx1"/>
                                      </a:solidFill>
                                      <a:latin typeface="Cambria Math" panose="02040503050406030204" pitchFamily="18" charset="0"/>
                                      <a:ea typeface="+mn-ea"/>
                                      <a:cs typeface="+mn-cs"/>
                                    </a:rPr>
                                  </m:ctrlPr>
                                </m:sSupPr>
                                <m:e>
                                  <m:r>
                                    <a:rPr lang="en-US" altLang="zh-CN" sz="1600" b="0" i="1" u="none" strike="noStrike" kern="1200" baseline="0" smtClean="0">
                                      <a:solidFill>
                                        <a:schemeClr val="tx1"/>
                                      </a:solidFill>
                                      <a:latin typeface="Cambria Math" panose="02040503050406030204" pitchFamily="18" charset="0"/>
                                      <a:ea typeface="+mn-ea"/>
                                      <a:cs typeface="+mn-cs"/>
                                    </a:rPr>
                                    <m:t>𝑖</m:t>
                                  </m:r>
                                </m:e>
                                <m:sup>
                                  <m:r>
                                    <a:rPr lang="en-US" altLang="zh-CN" sz="1600" b="0" i="1" u="none" strike="noStrike" kern="1200" baseline="0" smtClean="0">
                                      <a:solidFill>
                                        <a:schemeClr val="tx1"/>
                                      </a:solidFill>
                                      <a:latin typeface="Cambria Math" panose="02040503050406030204" pitchFamily="18" charset="0"/>
                                      <a:ea typeface="+mn-ea"/>
                                      <a:cs typeface="+mn-cs"/>
                                    </a:rPr>
                                    <m:t>𝑡h</m:t>
                                  </m:r>
                                </m:sup>
                              </m:sSup>
                              <m:r>
                                <a:rPr lang="en-US" altLang="zh-CN" sz="1600" b="0" i="1" u="none" strike="noStrike" kern="1200" baseline="0" smtClean="0">
                                  <a:solidFill>
                                    <a:schemeClr val="tx1"/>
                                  </a:solidFill>
                                  <a:latin typeface="Cambria Math" panose="02040503050406030204" pitchFamily="18" charset="0"/>
                                  <a:ea typeface="+mn-ea"/>
                                  <a:cs typeface="+mn-cs"/>
                                </a:rPr>
                                <m:t> </m:t>
                              </m:r>
                            </m:oMath>
                          </a14:m>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cell</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76603005"/>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597322062"/>
                      </a:ext>
                    </a:extLst>
                  </a:tr>
                  <a:tr h="370840">
                    <a:tc>
                      <a:txBody>
                        <a:bodyPr/>
                        <a:lstStyle/>
                        <a:p>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57626302"/>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657063917"/>
                  </p:ext>
                </p:extLst>
              </p:nvPr>
            </p:nvGraphicFramePr>
            <p:xfrm>
              <a:off x="194963" y="2215983"/>
              <a:ext cx="5745093" cy="4550284"/>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370840">
                    <a:tc>
                      <a:txBody>
                        <a:bodyPr/>
                        <a:lstStyle/>
                        <a:p>
                          <a:endParaRPr lang="zh-CN"/>
                        </a:p>
                      </a:txBody>
                      <a:tcPr>
                        <a:blipFill>
                          <a:blip r:embed="rId2"/>
                          <a:stretch>
                            <a:fillRect l="-658" t="-103279" r="-523684" b="-1036066"/>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set of all passengers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baseline="0" dirty="0">
                              <a:solidFill>
                                <a:schemeClr val="tx1"/>
                              </a:solidFill>
                              <a:latin typeface="Times New Roman" panose="02020603050405020304" pitchFamily="18" charset="0"/>
                              <a:cs typeface="Times New Roman" panose="02020603050405020304" pitchFamily="18" charset="0"/>
                            </a:rPr>
                            <a:t>number of cells on aisles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cell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located at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579120">
                    <a:tc>
                      <a:txBody>
                        <a:bodyPr/>
                        <a:lstStyle/>
                        <a:p>
                          <a:endParaRPr lang="zh-CN"/>
                        </a:p>
                      </a:txBody>
                      <a:tcPr>
                        <a:blipFill>
                          <a:blip r:embed="rId2"/>
                          <a:stretch>
                            <a:fillRect l="-658" t="-258947" r="-523684" b="-4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number of passengers visible within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blocks before him</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579120">
                    <a:tc>
                      <a:txBody>
                        <a:bodyPr/>
                        <a:lstStyle/>
                        <a:p>
                          <a:endParaRPr lang="zh-CN"/>
                        </a:p>
                      </a:txBody>
                      <a:tcPr>
                        <a:blipFill>
                          <a:blip r:embed="rId2"/>
                          <a:stretch>
                            <a:fillRect l="-658" t="-358947" r="-523684" b="-336842"/>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time needed to pass the first </a:t>
                          </a:r>
                          <a:r>
                            <a:rPr lang="en-US" altLang="zh-CN" sz="16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i</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cells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r h="583502">
                    <a:tc>
                      <a:txBody>
                        <a:bodyPr/>
                        <a:lstStyle/>
                        <a:p>
                          <a:endParaRPr lang="zh-CN"/>
                        </a:p>
                      </a:txBody>
                      <a:tcPr>
                        <a:blipFill>
                          <a:blip r:embed="rId2"/>
                          <a:stretch>
                            <a:fillRect l="-658" t="-458947" r="-523684" b="-236842"/>
                          </a:stretch>
                        </a:blipFill>
                      </a:tcPr>
                    </a:tc>
                    <a:tc>
                      <a:txBody>
                        <a:bodyPr/>
                        <a:lstStyle/>
                        <a:p>
                          <a:endParaRPr lang="zh-CN"/>
                        </a:p>
                      </a:txBody>
                      <a:tcPr>
                        <a:blipFill>
                          <a:blip r:embed="rId2"/>
                          <a:stretch>
                            <a:fillRect l="-28022" t="-458947" r="-45788" b="-236842"/>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3796717"/>
                      </a:ext>
                    </a:extLst>
                  </a:tr>
                  <a:tr h="583502">
                    <a:tc>
                      <a:txBody>
                        <a:bodyPr/>
                        <a:lstStyle/>
                        <a:p>
                          <a:endParaRPr lang="zh-CN"/>
                        </a:p>
                      </a:txBody>
                      <a:tcPr>
                        <a:blipFill>
                          <a:blip r:embed="rId2"/>
                          <a:stretch>
                            <a:fillRect l="-658" t="-553125" r="-523684" b="-134375"/>
                          </a:stretch>
                        </a:blipFill>
                      </a:tcPr>
                    </a:tc>
                    <a:tc>
                      <a:txBody>
                        <a:bodyPr/>
                        <a:lstStyle/>
                        <a:p>
                          <a:endParaRPr lang="zh-CN"/>
                        </a:p>
                      </a:txBody>
                      <a:tcPr>
                        <a:blipFill>
                          <a:blip r:embed="rId2"/>
                          <a:stretch>
                            <a:fillRect l="-28022" t="-553125" r="-45788" b="-134375"/>
                          </a:stretch>
                        </a:blipFill>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6603005"/>
                      </a:ext>
                    </a:extLst>
                  </a:tr>
                  <a:tr h="370840">
                    <a:tc>
                      <a:txBody>
                        <a:bodyPr/>
                        <a:lstStyle/>
                        <a:p>
                          <a:endParaRPr lang="zh-CN"/>
                        </a:p>
                      </a:txBody>
                      <a:tcPr>
                        <a:blipFill>
                          <a:blip r:embed="rId2"/>
                          <a:stretch>
                            <a:fillRect l="-658" t="-1027869" r="-523684" b="-1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speed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322062"/>
                      </a:ext>
                    </a:extLst>
                  </a:tr>
                  <a:tr h="370840">
                    <a:tc>
                      <a:txBody>
                        <a:bodyPr/>
                        <a:lstStyle/>
                        <a:p>
                          <a:endParaRPr lang="zh-CN"/>
                        </a:p>
                      </a:txBody>
                      <a:tcPr>
                        <a:blipFill>
                          <a:blip r:embed="rId2"/>
                          <a:stretch>
                            <a:fillRect l="-658" t="-1127869" r="-523684" b="-11475"/>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non-compliance index of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02060"/>
                              </a:solidFill>
                              <a:latin typeface="Times New Roman" panose="02020603050405020304" pitchFamily="18" charset="0"/>
                              <a:cs typeface="Times New Roman" panose="02020603050405020304" pitchFamily="18" charset="0"/>
                            </a:rPr>
                            <a:t>B</a:t>
                          </a:r>
                          <a:endParaRPr lang="zh-CN" altLang="en-US"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xmlns="" id="{96410564-D94B-4D0C-A2D7-CA5E6AD503A6}"/>
                  </a:ext>
                </a:extLst>
              </p:cNvPr>
              <p:cNvGraphicFramePr>
                <a:graphicFrameLocks noGrp="1"/>
              </p:cNvGraphicFramePr>
              <p:nvPr>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xmlns=""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𝑃</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96334429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𝑃</m:t>
                                  </m:r>
                                </m:e>
                                <m:sub>
                                  <m:r>
                                    <a:rPr lang="en-US" altLang="zh-CN" sz="1600" b="0" i="1" u="none" strike="noStrike" kern="1200" baseline="0" smtClean="0">
                                      <a:solidFill>
                                        <a:schemeClr val="tx1"/>
                                      </a:solidFill>
                                      <a:latin typeface="Cambria Math" panose="02040503050406030204" pitchFamily="18" charset="0"/>
                                      <a:ea typeface="+mn-ea"/>
                                      <a:cs typeface="+mn-cs"/>
                                    </a:rPr>
                                    <m:t>𝑣</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579066926"/>
                      </a:ext>
                    </a:extLst>
                  </a:tr>
                  <a:tr h="370840">
                    <a:tc>
                      <a:txBody>
                        <a:bodyPr/>
                        <a:lstStyle/>
                        <a:p>
                          <a:pPr algn="ctr"/>
                          <a14:m>
                            <m:oMath xmlns:m="http://schemas.openxmlformats.org/officeDocument/2006/math">
                              <m:sSub>
                                <m:sSubPr>
                                  <m:ctrlPr>
                                    <a:rPr lang="en-US" altLang="zh-CN" sz="1600" b="0" i="1" u="none" strike="noStrike" kern="1200" baseline="0" smtClean="0">
                                      <a:solidFill>
                                        <a:schemeClr val="tx1"/>
                                      </a:solidFill>
                                      <a:latin typeface="Cambria Math" panose="02040503050406030204" pitchFamily="18" charset="0"/>
                                      <a:ea typeface="+mn-ea"/>
                                      <a:cs typeface="+mn-cs"/>
                                    </a:rPr>
                                  </m:ctrlPr>
                                </m:sSubPr>
                                <m:e>
                                  <m:r>
                                    <a:rPr lang="en-US" altLang="zh-CN" sz="1600" b="0" i="1" u="none" strike="noStrike" kern="1200" baseline="0" smtClean="0">
                                      <a:solidFill>
                                        <a:schemeClr val="tx1"/>
                                      </a:solidFill>
                                      <a:latin typeface="Cambria Math" panose="02040503050406030204" pitchFamily="18" charset="0"/>
                                      <a:ea typeface="+mn-ea"/>
                                      <a:cs typeface="+mn-cs"/>
                                    </a:rPr>
                                    <m:t>𝑆</m:t>
                                  </m:r>
                                </m:e>
                                <m:sub>
                                  <m:r>
                                    <a:rPr lang="en-US" altLang="zh-CN" sz="1600" b="0" i="1" u="none" strike="noStrike" kern="1200" baseline="0" smtClean="0">
                                      <a:solidFill>
                                        <a:schemeClr val="tx1"/>
                                      </a:solidFill>
                                      <a:latin typeface="Cambria Math" panose="02040503050406030204" pitchFamily="18" charset="0"/>
                                      <a:ea typeface="+mn-ea"/>
                                      <a:cs typeface="+mn-cs"/>
                                    </a:rPr>
                                    <m:t>𝑖</m:t>
                                  </m:r>
                                </m:sub>
                              </m:sSub>
                            </m:oMath>
                          </a14:m>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 (A)</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402338539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𝑣</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18937967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m:rPr>
                                        <m:sty m:val="p"/>
                                      </m:rPr>
                                      <a:rPr lang="el-GR" altLang="zh-CN" sz="1600" i="1" smtClean="0">
                                        <a:solidFill>
                                          <a:schemeClr val="tx1"/>
                                        </a:solidFill>
                                        <a:latin typeface="Cambria Math" panose="02040503050406030204" pitchFamily="18" charset="0"/>
                                        <a:cs typeface="Times New Roman" panose="02020603050405020304" pitchFamily="18" charset="0"/>
                                      </a:rPr>
                                      <m:t>τ</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3576603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v</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t</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15973220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γ</m:t>
                                </m:r>
                                <m:r>
                                  <m:rPr>
                                    <m:nor/>
                                  </m:rPr>
                                  <a:rPr lang="el-GR"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 (</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A</m:t>
                                </m:r>
                                <m:r>
                                  <m:rPr>
                                    <m:nor/>
                                  </m:rPr>
                                  <a:rPr lang="en-US" altLang="zh-CN" sz="1600" b="0" i="1" u="none" strike="noStrike" kern="1200" baseline="0" smtClean="0">
                                    <a:solidFill>
                                      <a:schemeClr val="tx1"/>
                                    </a:solidFill>
                                    <a:latin typeface="Times New Roman" panose="02020603050405020304" pitchFamily="18" charset="0"/>
                                    <a:ea typeface="+mn-ea"/>
                                    <a:cs typeface="Times New Roman" panose="02020603050405020304" pitchFamily="18" charset="0"/>
                                  </a:rPr>
                                  <m:t>)</m:t>
                                </m:r>
                              </m:oMath>
                            </m:oMathPara>
                          </a14:m>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57626302"/>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2611998170"/>
                  </p:ext>
                </p:extLst>
              </p:nvPr>
            </p:nvGraphicFramePr>
            <p:xfrm>
              <a:off x="6095999" y="2375472"/>
              <a:ext cx="5745093" cy="370840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8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所有乘客的集合</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370840">
                    <a:tc>
                      <a:txBody>
                        <a:bodyPr/>
                        <a:lstStyle/>
                        <a:p>
                          <a:pPr algn="ctr"/>
                          <a:r>
                            <a:rPr lang="en-US" altLang="zh-CN" sz="1600" b="0" i="1" u="none" strike="noStrike" baseline="0" dirty="0">
                              <a:solidFill>
                                <a:schemeClr val="tx1"/>
                              </a:solidFill>
                              <a:latin typeface="Times New Roman" panose="02020603050405020304" pitchFamily="18" charset="0"/>
                              <a:cs typeface="Times New Roman" panose="02020603050405020304" pitchFamily="18" charset="0"/>
                            </a:rPr>
                            <a:t>M </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过道上格子数目</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370840">
                    <a:tc>
                      <a:txBody>
                        <a:bodyPr/>
                        <a:lstStyle/>
                        <a:p>
                          <a:pPr algn="ct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 (A, t)</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1" dirty="0">
                              <a:solidFill>
                                <a:schemeClr val="tx1"/>
                              </a:solidFill>
                              <a:latin typeface="Times New Roman" panose="02020603050405020304" pitchFamily="18" charset="0"/>
                              <a:cs typeface="Times New Roman" panose="02020603050405020304" pitchFamily="18" charset="0"/>
                            </a:rPr>
                            <a:t>t</a:t>
                          </a:r>
                          <a:r>
                            <a:rPr lang="zh-CN" altLang="en-US" sz="1600" b="0" dirty="0">
                              <a:solidFill>
                                <a:schemeClr val="tx1"/>
                              </a:solidFill>
                              <a:latin typeface="Times New Roman" panose="02020603050405020304" pitchFamily="18" charset="0"/>
                              <a:cs typeface="Times New Roman" panose="02020603050405020304" pitchFamily="18" charset="0"/>
                            </a:rPr>
                            <a:t>时刻</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乘客所处位置</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endParaRPr lang="zh-CN"/>
                        </a:p>
                      </a:txBody>
                      <a:tcPr>
                        <a:blipFill>
                          <a:blip r:embed="rId3"/>
                          <a:stretch>
                            <a:fillRect l="-658" t="-404918" r="-523684" b="-5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前</a:t>
                          </a:r>
                          <a:r>
                            <a:rPr lang="en-US" altLang="zh-CN" sz="1600" b="0" i="1" dirty="0">
                              <a:solidFill>
                                <a:schemeClr val="tx1"/>
                              </a:solidFill>
                              <a:latin typeface="Times New Roman" panose="02020603050405020304" pitchFamily="18" charset="0"/>
                              <a:cs typeface="Times New Roman" panose="02020603050405020304" pitchFamily="18" charset="0"/>
                            </a:rPr>
                            <a:t>D</a:t>
                          </a:r>
                          <a:r>
                            <a:rPr lang="zh-CN" altLang="en-US" sz="1600" b="0" dirty="0">
                              <a:solidFill>
                                <a:schemeClr val="tx1"/>
                              </a:solidFill>
                              <a:latin typeface="Times New Roman" panose="02020603050405020304" pitchFamily="18" charset="0"/>
                              <a:cs typeface="Times New Roman" panose="02020603050405020304" pitchFamily="18" charset="0"/>
                            </a:rPr>
                            <a:t>个格子内可见乘客总数</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endParaRPr lang="zh-CN"/>
                        </a:p>
                      </a:txBody>
                      <a:tcPr>
                        <a:blipFill>
                          <a:blip r:embed="rId3"/>
                          <a:stretch>
                            <a:fillRect l="-658" t="-504918" r="-523684" b="-4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通过前</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r h="370840">
                    <a:tc>
                      <a:txBody>
                        <a:bodyPr/>
                        <a:lstStyle/>
                        <a:p>
                          <a:endParaRPr lang="zh-CN"/>
                        </a:p>
                      </a:txBody>
                      <a:tcPr>
                        <a:blipFill>
                          <a:blip r:embed="rId3"/>
                          <a:stretch>
                            <a:fillRect l="-658" t="-604918" r="-523684" b="-3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个格子上的速度</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893796717"/>
                      </a:ext>
                    </a:extLst>
                  </a:tr>
                  <a:tr h="370840">
                    <a:tc>
                      <a:txBody>
                        <a:bodyPr/>
                        <a:lstStyle/>
                        <a:p>
                          <a:endParaRPr lang="zh-CN"/>
                        </a:p>
                      </a:txBody>
                      <a:tcPr>
                        <a:blipFill>
                          <a:blip r:embed="rId3"/>
                          <a:stretch>
                            <a:fillRect l="-658" t="-704918" r="-523684" b="-2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在第</a:t>
                          </a:r>
                          <a:r>
                            <a:rPr lang="en-US" altLang="zh-CN" sz="1600" b="0" i="1" dirty="0" err="1">
                              <a:solidFill>
                                <a:schemeClr val="tx1"/>
                              </a:solidFill>
                              <a:latin typeface="Times New Roman" panose="02020603050405020304" pitchFamily="18" charset="0"/>
                              <a:cs typeface="Times New Roman" panose="02020603050405020304" pitchFamily="18" charset="0"/>
                            </a:rPr>
                            <a:t>i</a:t>
                          </a:r>
                          <a:r>
                            <a:rPr lang="zh-CN" altLang="en-US" sz="1600" b="0" dirty="0">
                              <a:solidFill>
                                <a:schemeClr val="tx1"/>
                              </a:solidFill>
                              <a:latin typeface="Times New Roman" panose="02020603050405020304" pitchFamily="18" charset="0"/>
                              <a:cs typeface="Times New Roman" panose="02020603050405020304" pitchFamily="18" charset="0"/>
                            </a:rPr>
                            <a:t>个格子上消耗的时间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3576603005"/>
                      </a:ext>
                    </a:extLst>
                  </a:tr>
                  <a:tr h="370840">
                    <a:tc>
                      <a:txBody>
                        <a:bodyPr/>
                        <a:lstStyle/>
                        <a:p>
                          <a:endParaRPr lang="zh-CN"/>
                        </a:p>
                      </a:txBody>
                      <a:tcPr>
                        <a:blipFill>
                          <a:blip r:embed="rId3"/>
                          <a:stretch>
                            <a:fillRect l="-658" t="-804918" r="-523684" b="-1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在时刻的速度</a:t>
                          </a:r>
                          <a:endParaRPr lang="zh-CN" altLang="en-US" sz="1600" b="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597322062"/>
                      </a:ext>
                    </a:extLst>
                  </a:tr>
                  <a:tr h="370840">
                    <a:tc>
                      <a:txBody>
                        <a:bodyPr/>
                        <a:lstStyle/>
                        <a:p>
                          <a:endParaRPr lang="zh-CN"/>
                        </a:p>
                      </a:txBody>
                      <a:tcPr>
                        <a:blipFill>
                          <a:blip r:embed="rId3"/>
                          <a:stretch>
                            <a:fillRect l="-658" t="-904918" r="-523684" b="-11475"/>
                          </a:stretch>
                        </a:blipFill>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不守规则指数</a:t>
                          </a:r>
                        </a:p>
                      </a:txBody>
                      <a:tcPr/>
                    </a:tc>
                    <a:tc>
                      <a:txBody>
                        <a:bodyPr/>
                        <a:lstStyle/>
                        <a:p>
                          <a:r>
                            <a:rPr lang="en-US" altLang="zh-CN" sz="1600" b="0" dirty="0">
                              <a:solidFill>
                                <a:srgbClr val="002060"/>
                              </a:solidFill>
                              <a:latin typeface="Times New Roman" panose="02020603050405020304" pitchFamily="18" charset="0"/>
                              <a:cs typeface="Times New Roman" panose="02020603050405020304" pitchFamily="18" charset="0"/>
                            </a:rPr>
                            <a:t>B</a:t>
                          </a:r>
                          <a:endParaRPr lang="zh-CN" altLang="en-US" sz="1600" b="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7626302"/>
                      </a:ext>
                    </a:extLst>
                  </a:tr>
                </a:tbl>
              </a:graphicData>
            </a:graphic>
          </p:graphicFrame>
        </mc:Fallback>
      </mc:AlternateContent>
      <p:sp>
        <p:nvSpPr>
          <p:cNvPr id="6" name="标题 1">
            <a:extLst>
              <a:ext uri="{FF2B5EF4-FFF2-40B4-BE49-F238E27FC236}">
                <a16:creationId xmlns:a16="http://schemas.microsoft.com/office/drawing/2014/main" xmlns="" id="{A0B3F62F-3124-4B60-9392-B13573C58376}"/>
              </a:ext>
            </a:extLst>
          </p:cNvPr>
          <p:cNvSpPr>
            <a:spLocks noGrp="1"/>
          </p:cNvSpPr>
          <p:nvPr>
            <p:ph type="title"/>
          </p:nvPr>
        </p:nvSpPr>
        <p:spPr>
          <a:xfrm>
            <a:off x="810000" y="447188"/>
            <a:ext cx="10571998" cy="970450"/>
          </a:xfrm>
        </p:spPr>
        <p:txBody>
          <a:bodyPr/>
          <a:lstStyle/>
          <a:p>
            <a:r>
              <a:rPr kumimoji="0" lang="zh-CN" altLang="en-US"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612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xmlns="" id="{6A61DC0F-4773-4B06-B06E-145CCE070565}"/>
                  </a:ext>
                </a:extLst>
              </p:cNvPr>
              <p:cNvGraphicFramePr>
                <a:graphicFrameLocks noGrp="1"/>
              </p:cNvGraphicFramePr>
              <p:nvPr>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6031313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3640614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47215738"/>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023385398"/>
                      </a:ext>
                    </a:extLst>
                  </a:tr>
                </a:tbl>
              </a:graphicData>
            </a:graphic>
          </p:graphicFrame>
        </mc:Choice>
        <mc:Fallback xmlns="">
          <p:graphicFrame>
            <p:nvGraphicFramePr>
              <p:cNvPr id="3" name="表格 3">
                <a:extLst>
                  <a:ext uri="{FF2B5EF4-FFF2-40B4-BE49-F238E27FC236}">
                    <a16:creationId xmlns:a16="http://schemas.microsoft.com/office/drawing/2014/main" id="{6A61DC0F-4773-4B06-B06E-145CCE070565}"/>
                  </a:ext>
                </a:extLst>
              </p:cNvPr>
              <p:cNvGraphicFramePr>
                <a:graphicFrameLocks noGrp="1"/>
              </p:cNvGraphicFramePr>
              <p:nvPr>
                <p:extLst>
                  <p:ext uri="{D42A27DB-BD31-4B8C-83A1-F6EECF244321}">
                    <p14:modId xmlns:p14="http://schemas.microsoft.com/office/powerpoint/2010/main" val="1339508802"/>
                  </p:ext>
                </p:extLst>
              </p:nvPr>
            </p:nvGraphicFramePr>
            <p:xfrm>
              <a:off x="194963" y="2215983"/>
              <a:ext cx="5745093" cy="284988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Descriptions</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chemeClr val="bg1"/>
                              </a:solidFill>
                              <a:latin typeface="Times New Roman" panose="02020603050405020304" pitchFamily="18" charset="0"/>
                              <a:cs typeface="Times New Roman" panose="02020603050405020304" pitchFamily="18" charset="0"/>
                            </a:rPr>
                            <a:t>Variable Type</a:t>
                          </a:r>
                          <a:endParaRPr lang="zh-CN" alt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3131379"/>
                      </a:ext>
                    </a:extLst>
                  </a:tr>
                  <a:tr h="579120">
                    <a:tc>
                      <a:txBody>
                        <a:bodyPr/>
                        <a:lstStyle/>
                        <a:p>
                          <a:endParaRPr lang="zh-CN"/>
                        </a:p>
                      </a:txBody>
                      <a:tcPr>
                        <a:blipFill>
                          <a:blip r:embed="rId2"/>
                          <a:stretch>
                            <a:fillRect l="-658" t="-66316" r="-523684" b="-335789"/>
                          </a:stretch>
                        </a:blipFill>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whether the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placing his luggage ∈ {0, 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6406146"/>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need to be offered the seat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dirty="0">
                              <a:solidFill>
                                <a:srgbClr val="7030A0"/>
                              </a:solidFill>
                              <a:latin typeface="Times New Roman" panose="02020603050405020304" pitchFamily="18" charset="0"/>
                              <a:cs typeface="Times New Roman" panose="02020603050405020304" pitchFamily="18" charset="0"/>
                            </a:rPr>
                            <a:t>Variable</a:t>
                          </a:r>
                          <a:endParaRPr lang="zh-CN" altLang="en-US" sz="1600" b="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7215738"/>
                      </a:ext>
                    </a:extLst>
                  </a:tr>
                  <a:tr h="57912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time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 seat after starting putting luggage</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344296"/>
                      </a:ext>
                    </a:extLst>
                  </a:tr>
                  <a:tr h="370840">
                    <a:tc>
                      <a:txBody>
                        <a:bodyPr/>
                        <a:lstStyle/>
                        <a:p>
                          <a:pPr algn="ct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 of passenger </a:t>
                          </a:r>
                          <a:r>
                            <a:rPr lang="en-US" altLang="zh-CN" sz="16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9066926"/>
                      </a:ext>
                    </a:extLst>
                  </a:tr>
                  <a:tr h="370840">
                    <a:tc>
                      <a:txBody>
                        <a:bodyPr/>
                        <a:lstStyle/>
                        <a:p>
                          <a:pPr algn="ct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total boarding time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7030A0"/>
                              </a:solidFill>
                              <a:latin typeface="Times New Roman" panose="02020603050405020304" pitchFamily="18" charset="0"/>
                              <a:cs typeface="Times New Roman" panose="02020603050405020304" pitchFamily="18" charset="0"/>
                            </a:rPr>
                            <a:t>Variable</a:t>
                          </a:r>
                          <a:endParaRPr lang="zh-CN" alt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33853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a:extLst>
                  <a:ext uri="{FF2B5EF4-FFF2-40B4-BE49-F238E27FC236}">
                    <a16:creationId xmlns:a16="http://schemas.microsoft.com/office/drawing/2014/main" xmlns="" id="{96410564-D94B-4D0C-A2D7-CA5E6AD503A6}"/>
                  </a:ext>
                </a:extLst>
              </p:cNvPr>
              <p:cNvGraphicFramePr>
                <a:graphicFrameLocks noGrp="1"/>
              </p:cNvGraphicFramePr>
              <p:nvPr>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xmlns="" val="2305882535"/>
                        </a:ext>
                      </a:extLst>
                    </a:gridCol>
                    <a:gridCol w="3324446">
                      <a:extLst>
                        <a:ext uri="{9D8B030D-6E8A-4147-A177-3AD203B41FA5}">
                          <a16:colId xmlns:a16="http://schemas.microsoft.com/office/drawing/2014/main" xmlns="" val="1009933645"/>
                        </a:ext>
                      </a:extLst>
                    </a:gridCol>
                    <a:gridCol w="1495647">
                      <a:extLst>
                        <a:ext uri="{9D8B030D-6E8A-4147-A177-3AD203B41FA5}">
                          <a16:colId xmlns:a16="http://schemas.microsoft.com/office/drawing/2014/main" xmlns=""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xmlns="" val="36031313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Times New Roman" panose="02020603050405020304" pitchFamily="18" charset="0"/>
                                      </a:rPr>
                                    </m:ctrlPr>
                                  </m:sSubPr>
                                  <m:e>
                                    <m:r>
                                      <a:rPr lang="en-US" altLang="zh-CN" sz="1600" b="0" i="1" smtClean="0">
                                        <a:solidFill>
                                          <a:schemeClr val="tx1"/>
                                        </a:solidFill>
                                        <a:latin typeface="Cambria Math" panose="02040503050406030204" pitchFamily="18" charset="0"/>
                                        <a:cs typeface="Times New Roman" panose="02020603050405020304" pitchFamily="18" charset="0"/>
                                      </a:rPr>
                                      <m:t>𝑙</m:t>
                                    </m:r>
                                  </m:e>
                                  <m:sub>
                                    <m:r>
                                      <a:rPr lang="en-US" altLang="zh-CN" sz="1600" b="0" i="1" smtClean="0">
                                        <a:solidFill>
                                          <a:schemeClr val="tx1"/>
                                        </a:solidFill>
                                        <a:latin typeface="Cambria Math" panose="02040503050406030204" pitchFamily="18" charset="0"/>
                                        <a:cs typeface="Times New Roman" panose="02020603050405020304" pitchFamily="18" charset="0"/>
                                      </a:rPr>
                                      <m:t>𝑖</m:t>
                                    </m:r>
                                  </m:sub>
                                </m:sSub>
                                <m:r>
                                  <a:rPr lang="en-US" altLang="zh-CN" sz="1600" b="0" i="1" smtClean="0">
                                    <a:solidFill>
                                      <a:schemeClr val="tx1"/>
                                    </a:solidFill>
                                    <a:latin typeface="Cambria Math" panose="02040503050406030204" pitchFamily="18" charset="0"/>
                                    <a:cs typeface="Times New Roman" panose="02020603050405020304" pitchFamily="18" charset="0"/>
                                  </a:rPr>
                                  <m:t>(</m:t>
                                </m:r>
                                <m:r>
                                  <a:rPr lang="en-US" altLang="zh-CN" sz="1600" b="0" i="1" smtClean="0">
                                    <a:solidFill>
                                      <a:schemeClr val="tx1"/>
                                    </a:solidFill>
                                    <a:latin typeface="Cambria Math" panose="02040503050406030204" pitchFamily="18" charset="0"/>
                                    <a:cs typeface="Times New Roman" panose="02020603050405020304" pitchFamily="18" charset="0"/>
                                  </a:rPr>
                                  <m:t>𝐴</m:t>
                                </m:r>
                                <m:r>
                                  <a:rPr lang="en-US" altLang="zh-CN" sz="1600" b="0" i="1" smtClean="0">
                                    <a:solidFill>
                                      <a:schemeClr val="tx1"/>
                                    </a:solidFill>
                                    <a:latin typeface="Cambria Math" panose="02040503050406030204" pitchFamily="18" charset="0"/>
                                    <a:cs typeface="Times New Roman" panose="02020603050405020304" pitchFamily="18" charset="0"/>
                                  </a:rPr>
                                  <m:t>)</m:t>
                                </m:r>
                              </m:oMath>
                            </m:oMathPara>
                          </a14:m>
                          <a:endParaRPr lang="zh-CN" alt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xmlns="" val="4023385398"/>
                      </a:ext>
                    </a:extLst>
                  </a:tr>
                </a:tbl>
              </a:graphicData>
            </a:graphic>
          </p:graphicFrame>
        </mc:Choice>
        <mc:Fallback xmlns="">
          <p:graphicFrame>
            <p:nvGraphicFramePr>
              <p:cNvPr id="7" name="表格 3">
                <a:extLst>
                  <a:ext uri="{FF2B5EF4-FFF2-40B4-BE49-F238E27FC236}">
                    <a16:creationId xmlns:a16="http://schemas.microsoft.com/office/drawing/2014/main" id="{96410564-D94B-4D0C-A2D7-CA5E6AD503A6}"/>
                  </a:ext>
                </a:extLst>
              </p:cNvPr>
              <p:cNvGraphicFramePr>
                <a:graphicFrameLocks noGrp="1"/>
              </p:cNvGraphicFramePr>
              <p:nvPr>
                <p:extLst>
                  <p:ext uri="{D42A27DB-BD31-4B8C-83A1-F6EECF244321}">
                    <p14:modId xmlns:p14="http://schemas.microsoft.com/office/powerpoint/2010/main" val="1980202578"/>
                  </p:ext>
                </p:extLst>
              </p:nvPr>
            </p:nvGraphicFramePr>
            <p:xfrm>
              <a:off x="6095999" y="2375472"/>
              <a:ext cx="5745093" cy="2225040"/>
            </p:xfrm>
            <a:graphic>
              <a:graphicData uri="http://schemas.openxmlformats.org/drawingml/2006/table">
                <a:tbl>
                  <a:tblPr firstRow="1" bandRow="1">
                    <a:tableStyleId>{5C22544A-7EE6-4342-B048-85BDC9FD1C3A}</a:tableStyleId>
                  </a:tblPr>
                  <a:tblGrid>
                    <a:gridCol w="925000">
                      <a:extLst>
                        <a:ext uri="{9D8B030D-6E8A-4147-A177-3AD203B41FA5}">
                          <a16:colId xmlns:a16="http://schemas.microsoft.com/office/drawing/2014/main" val="2305882535"/>
                        </a:ext>
                      </a:extLst>
                    </a:gridCol>
                    <a:gridCol w="3324446">
                      <a:extLst>
                        <a:ext uri="{9D8B030D-6E8A-4147-A177-3AD203B41FA5}">
                          <a16:colId xmlns:a16="http://schemas.microsoft.com/office/drawing/2014/main" val="1009933645"/>
                        </a:ext>
                      </a:extLst>
                    </a:gridCol>
                    <a:gridCol w="1495647">
                      <a:extLst>
                        <a:ext uri="{9D8B030D-6E8A-4147-A177-3AD203B41FA5}">
                          <a16:colId xmlns:a16="http://schemas.microsoft.com/office/drawing/2014/main" val="650095764"/>
                        </a:ext>
                      </a:extLst>
                    </a:gridCol>
                  </a:tblGrid>
                  <a:tr h="370840">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变量名</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描述</a:t>
                          </a:r>
                        </a:p>
                      </a:txBody>
                      <a:tcPr/>
                    </a:tc>
                    <a:tc>
                      <a:txBody>
                        <a:bodyPr/>
                        <a:lstStyle/>
                        <a:p>
                          <a:r>
                            <a:rPr lang="zh-CN" altLang="en-US" sz="1600" dirty="0">
                              <a:solidFill>
                                <a:schemeClr val="bg1"/>
                              </a:solidFill>
                              <a:latin typeface="Times New Roman" panose="02020603050405020304" pitchFamily="18" charset="0"/>
                              <a:cs typeface="Times New Roman" panose="02020603050405020304" pitchFamily="18" charset="0"/>
                            </a:rPr>
                            <a:t>变量类型</a:t>
                          </a:r>
                        </a:p>
                      </a:txBody>
                      <a:tcPr/>
                    </a:tc>
                    <a:extLst>
                      <a:ext uri="{0D108BD9-81ED-4DB2-BD59-A6C34878D82A}">
                        <a16:rowId xmlns:a16="http://schemas.microsoft.com/office/drawing/2014/main" val="3603131379"/>
                      </a:ext>
                    </a:extLst>
                  </a:tr>
                  <a:tr h="370840">
                    <a:tc>
                      <a:txBody>
                        <a:bodyPr/>
                        <a:lstStyle/>
                        <a:p>
                          <a:endParaRPr lang="zh-CN"/>
                        </a:p>
                      </a:txBody>
                      <a:tcPr>
                        <a:blipFill>
                          <a:blip r:embed="rId3"/>
                          <a:stretch>
                            <a:fillRect l="-658" t="-104918" r="-523684" b="-411475"/>
                          </a:stretch>
                        </a:blipFill>
                      </a:tcPr>
                    </a:tc>
                    <a:tc>
                      <a:txBody>
                        <a:bodyPr/>
                        <a:lstStyle/>
                        <a:p>
                          <a:r>
                            <a:rPr lang="zh-CN" altLang="en-US"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乘客是否在放行李</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73640614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ε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被让座时间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124721573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ψ (</a:t>
                          </a: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在放置行李后乘客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就座所需时间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96334429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 (A)</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乘客</a:t>
                          </a:r>
                          <a:r>
                            <a:rPr lang="en-US" altLang="zh-CN" sz="1600" b="0" i="1" dirty="0">
                              <a:solidFill>
                                <a:schemeClr val="tx1"/>
                              </a:solidFill>
                              <a:latin typeface="Times New Roman" panose="02020603050405020304" pitchFamily="18" charset="0"/>
                              <a:cs typeface="Times New Roman" panose="02020603050405020304" pitchFamily="18" charset="0"/>
                            </a:rPr>
                            <a:t>A</a:t>
                          </a:r>
                          <a:r>
                            <a:rPr lang="zh-CN" altLang="en-US" sz="1600" b="0" dirty="0">
                              <a:solidFill>
                                <a:schemeClr val="tx1"/>
                              </a:solidFill>
                              <a:latin typeface="Times New Roman" panose="02020603050405020304" pitchFamily="18" charset="0"/>
                              <a:cs typeface="Times New Roman" panose="02020603050405020304" pitchFamily="18" charset="0"/>
                            </a:rPr>
                            <a:t>登机时间</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57906692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sz="1600" b="0" i="0" u="none" strike="noStrike" kern="1200" baseline="0" dirty="0">
                              <a:solidFill>
                                <a:schemeClr val="tx1"/>
                              </a:solidFill>
                              <a:latin typeface="Times New Roman" panose="02020603050405020304" pitchFamily="18" charset="0"/>
                              <a:ea typeface="+mn-ea"/>
                              <a:cs typeface="Times New Roman" panose="02020603050405020304" pitchFamily="18" charset="0"/>
                            </a:rPr>
                            <a:t>Γ</a:t>
                          </a:r>
                          <a:endParaRPr lang="zh-CN" altLang="en-US" sz="1600" i="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zh-CN" altLang="en-US" sz="1600" b="0" dirty="0">
                              <a:solidFill>
                                <a:schemeClr val="tx1"/>
                              </a:solidFill>
                              <a:latin typeface="Times New Roman" panose="02020603050405020304" pitchFamily="18" charset="0"/>
                              <a:cs typeface="Times New Roman" panose="02020603050405020304" pitchFamily="18" charset="0"/>
                            </a:rPr>
                            <a:t>总登机时间</a:t>
                          </a:r>
                        </a:p>
                      </a:txBody>
                      <a:tcPr/>
                    </a:tc>
                    <a:tc>
                      <a:txBody>
                        <a:bodyPr/>
                        <a:lstStyle/>
                        <a:p>
                          <a:r>
                            <a:rPr lang="zh-CN" altLang="en-US" sz="1600" b="0" dirty="0">
                              <a:solidFill>
                                <a:srgbClr val="7030A0"/>
                              </a:solidFill>
                              <a:latin typeface="Times New Roman" panose="02020603050405020304" pitchFamily="18" charset="0"/>
                              <a:cs typeface="Times New Roman" panose="02020603050405020304" pitchFamily="18" charset="0"/>
                            </a:rPr>
                            <a:t>变量</a:t>
                          </a:r>
                        </a:p>
                      </a:txBody>
                      <a:tcPr/>
                    </a:tc>
                    <a:extLst>
                      <a:ext uri="{0D108BD9-81ED-4DB2-BD59-A6C34878D82A}">
                        <a16:rowId xmlns:a16="http://schemas.microsoft.com/office/drawing/2014/main" val="4023385398"/>
                      </a:ext>
                    </a:extLst>
                  </a:tr>
                </a:tbl>
              </a:graphicData>
            </a:graphic>
          </p:graphicFrame>
        </mc:Fallback>
      </mc:AlternateContent>
      <p:sp>
        <p:nvSpPr>
          <p:cNvPr id="6" name="标题 1">
            <a:extLst>
              <a:ext uri="{FF2B5EF4-FFF2-40B4-BE49-F238E27FC236}">
                <a16:creationId xmlns:a16="http://schemas.microsoft.com/office/drawing/2014/main" xmlns="" id="{A0B3F62F-3124-4B60-9392-B13573C58376}"/>
              </a:ext>
            </a:extLst>
          </p:cNvPr>
          <p:cNvSpPr>
            <a:spLocks noGrp="1"/>
          </p:cNvSpPr>
          <p:nvPr>
            <p:ph type="title"/>
          </p:nvPr>
        </p:nvSpPr>
        <p:spPr>
          <a:xfrm>
            <a:off x="810000" y="447188"/>
            <a:ext cx="10571998" cy="970450"/>
          </a:xfrm>
        </p:spPr>
        <p:txBody>
          <a:bodyPr/>
          <a:lstStyle/>
          <a:p>
            <a:r>
              <a:rPr kumimoji="0" lang="zh-CN" altLang="en-US"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变量表</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Notations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94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119746"/>
            <a:ext cx="10068339" cy="861774"/>
          </a:xfrm>
          <a:prstGeom prst="rect">
            <a:avLst/>
          </a:prstGeom>
          <a:noFill/>
        </p:spPr>
        <p:txBody>
          <a:bodyPr wrap="square" rtlCol="0">
            <a:spAutoFit/>
          </a:bodyPr>
          <a:lstStyle/>
          <a:p>
            <a:pPr marL="285750" indent="-285750">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这一部分中，我们将采用逐步推演的方式较为清晰地展示乘客速度之间的关系。</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this part, we’ll carefully deduct and explicitly display the connections between the passengers’ velocities.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坐标系的构建</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construction of the coordinate</a:t>
            </a:r>
          </a:p>
        </p:txBody>
      </p:sp>
      <p:grpSp>
        <p:nvGrpSpPr>
          <p:cNvPr id="3" name="组合 2"/>
          <p:cNvGrpSpPr/>
          <p:nvPr/>
        </p:nvGrpSpPr>
        <p:grpSpPr>
          <a:xfrm>
            <a:off x="778785" y="2928240"/>
            <a:ext cx="8058217" cy="3168814"/>
            <a:chOff x="848359" y="2952426"/>
            <a:chExt cx="8698118" cy="3420449"/>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9" y="2952426"/>
              <a:ext cx="8698118" cy="2827541"/>
            </a:xfrm>
            <a:prstGeom prst="rect">
              <a:avLst/>
            </a:prstGeom>
          </p:spPr>
        </p:pic>
        <p:sp>
          <p:nvSpPr>
            <p:cNvPr id="14" name="文本框 13"/>
            <p:cNvSpPr txBox="1"/>
            <p:nvPr/>
          </p:nvSpPr>
          <p:spPr>
            <a:xfrm>
              <a:off x="868821" y="5808106"/>
              <a:ext cx="8677656" cy="564769"/>
            </a:xfrm>
            <a:prstGeom prst="rect">
              <a:avLst/>
            </a:prstGeom>
            <a:noFill/>
          </p:spPr>
          <p:txBody>
            <a:bodyPr wrap="square" rtlCol="0">
              <a:spAutoFit/>
            </a:bodyPr>
            <a:lstStyle/>
            <a:p>
              <a:pPr algn="ct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坐标系的构建</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8726557" y="2952426"/>
                <a:ext cx="3160643" cy="3247043"/>
              </a:xfrm>
              <a:prstGeom prst="rect">
                <a:avLst/>
              </a:prstGeom>
              <a:noFill/>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r>
                  <a:rPr lang="zh-CN" altLang="en-US" dirty="0"/>
                  <a:t>过道为</a:t>
                </a:r>
                <a14:m>
                  <m:oMath xmlns:m="http://schemas.openxmlformats.org/officeDocument/2006/math">
                    <m:r>
                      <a:rPr lang="en-US" altLang="zh-CN" b="0" i="1" smtClean="0">
                        <a:latin typeface="Cambria Math" panose="02040503050406030204" pitchFamily="18" charset="0"/>
                      </a:rPr>
                      <m:t>𝑥</m:t>
                    </m:r>
                  </m:oMath>
                </a14:m>
                <a:r>
                  <a:rPr lang="zh-CN" altLang="en-US" dirty="0"/>
                  <a:t>轴，从左至右依次增大。</a:t>
                </a:r>
              </a:p>
              <a:p>
                <a:r>
                  <a:rPr lang="en-US" altLang="zh-CN" dirty="0">
                    <a:latin typeface="Times New Roman" panose="02020603050405020304" pitchFamily="18" charset="0"/>
                  </a:rPr>
                  <a:t>The aisle is set as the </a:t>
                </a:r>
                <a14:m>
                  <m:oMath xmlns:m="http://schemas.openxmlformats.org/officeDocument/2006/math">
                    <m:r>
                      <a:rPr lang="en-US" altLang="zh-CN" b="0" i="1" smtClean="0">
                        <a:latin typeface="Cambria Math" panose="02040503050406030204" pitchFamily="18" charset="0"/>
                      </a:rPr>
                      <m:t>𝑥</m:t>
                    </m:r>
                  </m:oMath>
                </a14:m>
                <a:r>
                  <a:rPr lang="en-US" altLang="zh-CN" dirty="0">
                    <a:latin typeface="Times New Roman" panose="02020603050405020304" pitchFamily="18" charset="0"/>
                  </a:rPr>
                  <a:t> axis, and increases from the left to the right.</a:t>
                </a:r>
              </a:p>
              <a:p>
                <a:pPr>
                  <a:spcBef>
                    <a:spcPts val="600"/>
                  </a:spcBef>
                </a:pPr>
                <a:r>
                  <a:rPr lang="zh-CN" altLang="en-US" dirty="0">
                    <a:latin typeface="Times New Roman" panose="02020603050405020304" pitchFamily="18" charset="0"/>
                  </a:rPr>
                  <a:t>对于没人坐或是不对齐的座位，我们将其按照实际位置补入坐标空间中。</a:t>
                </a:r>
                <a:endParaRPr lang="en-US" altLang="zh-CN" dirty="0">
                  <a:latin typeface="Times New Roman" panose="02020603050405020304" pitchFamily="18" charset="0"/>
                </a:endParaRPr>
              </a:p>
              <a:p>
                <a:r>
                  <a:rPr lang="en-US" altLang="zh-CN" dirty="0">
                    <a:latin typeface="Times New Roman" panose="02020603050405020304" pitchFamily="18" charset="0"/>
                  </a:rPr>
                  <a:t>For unoccupied or unaligned seats, we add them into the coordinate according to its actual position.</a:t>
                </a:r>
              </a:p>
              <a:p>
                <a:pPr>
                  <a:spcBef>
                    <a:spcPts val="600"/>
                  </a:spcBef>
                </a:pPr>
                <a:r>
                  <a:rPr lang="zh-CN" altLang="en-US" dirty="0">
                    <a:latin typeface="Times New Roman" panose="02020603050405020304" pitchFamily="18" charset="0"/>
                  </a:rPr>
                  <a:t>这样，每一个位置都存在唯一的单元格与之对应。</a:t>
                </a:r>
                <a:endParaRPr lang="en-US" altLang="zh-CN" dirty="0">
                  <a:latin typeface="Times New Roman" panose="02020603050405020304" pitchFamily="18" charset="0"/>
                </a:endParaRPr>
              </a:p>
              <a:p>
                <a:r>
                  <a:rPr lang="en-US" altLang="zh-CN" dirty="0">
                    <a:latin typeface="Times New Roman" panose="02020603050405020304" pitchFamily="18" charset="0"/>
                  </a:rPr>
                  <a:t>In this case, there exists only one correspondent cell to each position.</a:t>
                </a:r>
                <a:endParaRPr lang="zh-CN" altLang="en-US" dirty="0">
                  <a:latin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726557" y="2952426"/>
                <a:ext cx="3160643" cy="3247043"/>
              </a:xfrm>
              <a:prstGeom prst="rect">
                <a:avLst/>
              </a:prstGeom>
              <a:blipFill>
                <a:blip r:embed="rId4"/>
                <a:stretch>
                  <a:fillRect l="-193" t="-563" r="-6950" b="-1126"/>
                </a:stretch>
              </a:blipFill>
            </p:spPr>
            <p:txBody>
              <a:bodyPr/>
              <a:lstStyle/>
              <a:p>
                <a:r>
                  <a:rPr lang="zh-CN" altLang="en-US">
                    <a:noFill/>
                  </a:rPr>
                  <a:t> </a:t>
                </a:r>
              </a:p>
            </p:txBody>
          </p:sp>
        </mc:Fallback>
      </mc:AlternateContent>
      <p:cxnSp>
        <p:nvCxnSpPr>
          <p:cNvPr id="7" name="直接箭头连接符 6"/>
          <p:cNvCxnSpPr>
            <a:stCxn id="9" idx="2"/>
          </p:cNvCxnSpPr>
          <p:nvPr/>
        </p:nvCxnSpPr>
        <p:spPr>
          <a:xfrm>
            <a:off x="1520687" y="4150250"/>
            <a:ext cx="468133" cy="1936706"/>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11357" y="3474389"/>
            <a:ext cx="218660" cy="675861"/>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02024" y="6086956"/>
            <a:ext cx="4099031" cy="553998"/>
          </a:xfrm>
          <a:prstGeom prst="rect">
            <a:avLst/>
          </a:prstGeom>
          <a:noFill/>
          <a:ln w="28575">
            <a:solidFill>
              <a:srgbClr val="13009C"/>
            </a:solidFill>
          </a:ln>
        </p:spPr>
        <p:txBody>
          <a:bodyPr wrap="square" rtlCol="0">
            <a:spAutoFit/>
          </a:bodyPr>
          <a:lstStyle/>
          <a:p>
            <a:r>
              <a:rPr lang="zh-CN" altLang="en-US" sz="1500" dirty="0">
                <a:latin typeface="宋体" panose="02010600030101010101" pitchFamily="2" charset="-122"/>
                <a:ea typeface="宋体" panose="02010600030101010101" pitchFamily="2" charset="-122"/>
              </a:rPr>
              <a:t>比如该墙体仍然被当作坐标格处理</a:t>
            </a:r>
            <a:endParaRPr lang="en-US" altLang="zh-CN" sz="1500" dirty="0">
              <a:latin typeface="宋体" panose="02010600030101010101" pitchFamily="2" charset="-122"/>
              <a:ea typeface="宋体" panose="02010600030101010101" pitchFamily="2" charset="-122"/>
            </a:endParaRPr>
          </a:p>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129790" y="4020832"/>
            <a:ext cx="57150" cy="55868"/>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2054949" y="3724485"/>
                <a:ext cx="64579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054949" y="3724485"/>
                <a:ext cx="645795" cy="307777"/>
              </a:xfrm>
              <a:prstGeom prst="rect">
                <a:avLst/>
              </a:prstGeom>
              <a:blipFill>
                <a:blip r:embed="rId5"/>
                <a:stretch>
                  <a:fillRect b="-12000"/>
                </a:stretch>
              </a:blipFill>
            </p:spPr>
            <p:txBody>
              <a:bodyPr/>
              <a:lstStyle/>
              <a:p>
                <a:r>
                  <a:rPr lang="zh-CN" altLang="en-US">
                    <a:noFill/>
                  </a:rPr>
                  <a:t> </a:t>
                </a:r>
              </a:p>
            </p:txBody>
          </p:sp>
        </mc:Fallback>
      </mc:AlternateContent>
      <p:cxnSp>
        <p:nvCxnSpPr>
          <p:cNvPr id="23" name="直接箭头连接符 22"/>
          <p:cNvCxnSpPr/>
          <p:nvPr/>
        </p:nvCxnSpPr>
        <p:spPr>
          <a:xfrm flipH="1">
            <a:off x="706485" y="4262120"/>
            <a:ext cx="814202" cy="629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02388" y="41838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2693" y="487310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322693" y="5210435"/>
            <a:ext cx="551362" cy="261610"/>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681595" y="4262120"/>
            <a:ext cx="1054992" cy="10065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718288" y="4221979"/>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xmlns="" id="{7AC04659-F486-47B9-9881-5D3446F60D5E}"/>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构建数学模型计算登机时间</a:t>
            </a:r>
            <a:r>
              <a:rPr lang="zh-CN" altLang="en-US" dirty="0">
                <a:latin typeface="Times New Roman" panose="02020603050405020304" pitchFamily="18" charset="0"/>
                <a:cs typeface="Times New Roman" panose="02020603050405020304" pitchFamily="18" charset="0"/>
              </a:rPr>
              <a:t>（</a:t>
            </a:r>
            <a:r>
              <a:rPr kumimoji="0" lang="zh-CN" altLang="en-US"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常规状态）</a:t>
            </a:r>
            <a: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t/>
            </a:r>
            <a:br>
              <a:rPr kumimoji="0" lang="en-US" altLang="zh-CN" sz="4000" i="0" u="none" strike="noStrike" kern="1200" cap="none" spc="0" normalizeH="0" baseline="0" noProof="0" dirty="0">
                <a:ln>
                  <a:noFill/>
                </a:ln>
                <a:solidFill>
                  <a:srgbClr val="FEFEF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Devising a Model to Calculate Total Boarding Time (Under Regular States)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0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8E69761-7834-442B-9D30-81CCE8A0E98D}"/>
              </a:ext>
            </a:extLst>
          </p:cNvPr>
          <p:cNvSpPr>
            <a:spLocks noGrp="1"/>
          </p:cNvSpPr>
          <p:nvPr>
            <p:ph type="title"/>
          </p:nvPr>
        </p:nvSpPr>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3B00185D-9F35-47F7-A227-5B2F92850675}"/>
                  </a:ext>
                </a:extLst>
              </p:cNvPr>
              <p:cNvSpPr>
                <a:spLocks noGrp="1"/>
              </p:cNvSpPr>
              <p:nvPr>
                <p:ph idx="1"/>
              </p:nvPr>
            </p:nvSpPr>
            <p:spPr/>
            <p:txBody>
              <a:bodyPr anchor="t"/>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需要注意的地方</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Places to take notice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我们这里形式地定义了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拥堵状态下的</a:t>
                </a:r>
                <a14:m>
                  <m:oMath xmlns:m="http://schemas.openxmlformats.org/officeDocument/2006/math">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1500" i="1">
                        <a:latin typeface="Cambria Math" panose="02040503050406030204" pitchFamily="18" charset="0"/>
                        <a:ea typeface="宋体" panose="02010600030101010101" pitchFamily="2" charset="-122"/>
                        <a:cs typeface="Times New Roman" panose="02020603050405020304" pitchFamily="18" charset="0"/>
                      </a:rPr>
                      <m:t>，</m:t>
                    </m:r>
                    <m:r>
                      <a:rPr lang="zh-CN" altLang="en-US" sz="1500" i="1" smtClean="0">
                        <a:latin typeface="Cambria Math" panose="02040503050406030204" pitchFamily="18" charset="0"/>
                        <a:ea typeface="宋体" panose="02010600030101010101" pitchFamily="2" charset="-122"/>
                        <a:cs typeface="Times New Roman" panose="02020603050405020304" pitchFamily="18" charset="0"/>
                      </a:rPr>
                      <m:t>但是</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这样的定义会对事后的计算</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造成不便</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we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define </a:t>
                </a:r>
                <a14:m>
                  <m:oMath xmlns:m="http://schemas.openxmlformats.org/officeDocument/2006/math">
                    <m:r>
                      <a:rPr lang="en-US" altLang="zh-CN" sz="1500" b="1" i="1">
                        <a:latin typeface="Cambria Math" panose="02040503050406030204" pitchFamily="18" charset="0"/>
                        <a:ea typeface="宋体" panose="02010600030101010101" pitchFamily="2" charset="-122"/>
                        <a:cs typeface="Times New Roman" panose="02020603050405020304" pitchFamily="18" charset="0"/>
                      </a:rPr>
                      <m:t>𝒗</m:t>
                    </m:r>
                    <m:r>
                      <a:rPr lang="en-US" altLang="zh-CN" sz="1500" b="1"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for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integrity of our definitions, but actually this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may cause inconvenience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later calculations.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事实上我们将在后面</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定义“拥堵程序”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来解决这一问题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fact we’ll define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congestion state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later to tackle this issue.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但在下面</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得到正常状态下的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递推式的过程中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默认提到的乘客均处于行走状态</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But in the following process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of deriving the recursion formula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in the normal state, we’ll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tacitly assume that all passengers are in the </a:t>
                </a:r>
                <a:r>
                  <a:rPr lang="en-US" altLang="zh-CN" sz="1500" b="1" i="1" dirty="0">
                    <a:latin typeface="Times New Roman" panose="02020603050405020304" pitchFamily="18" charset="0"/>
                    <a:ea typeface="宋体" panose="02010600030101010101" pitchFamily="2" charset="-122"/>
                    <a:cs typeface="Times New Roman" panose="02020603050405020304" pitchFamily="18" charset="0"/>
                  </a:rPr>
                  <a:t>walking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state</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3B00185D-9F35-47F7-A227-5B2F928506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140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在本模型中定义的人流密度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作为可见度范围的原因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reason for taking 4 as the visibility range</a:t>
                </a: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格的距离较为适中（</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3.2m</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）较为符合现实</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4.2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在我们的模型中，可见度范围同时决定了我们算法中的时间间隔的长短，因此选择</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之后我们可以选取模拟间隔为</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或</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f>
                      <m:f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1500" i="1">
                        <a:latin typeface="Cambria Math" panose="02040503050406030204" pitchFamily="18" charset="0"/>
                        <a:ea typeface="宋体" panose="02010600030101010101" pitchFamily="2" charset="-122"/>
                        <a:cs typeface="Times New Roman" panose="02020603050405020304" pitchFamily="18" charset="0"/>
                      </a:rPr>
                      <m:t>而</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不必为更小的间隔（</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lcm</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1,2,3,4</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=12</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5" name="对象 24"/>
          <p:cNvGraphicFramePr>
            <a:graphicFrameLocks noChangeAspect="1"/>
          </p:cNvGraphicFramePr>
          <p:nvPr>
            <p:extLst>
              <p:ext uri="{D42A27DB-BD31-4B8C-83A1-F6EECF244321}">
                <p14:modId xmlns:p14="http://schemas.microsoft.com/office/powerpoint/2010/main" val="2604843045"/>
              </p:ext>
            </p:extLst>
          </p:nvPr>
        </p:nvGraphicFramePr>
        <p:xfrm>
          <a:off x="3973827" y="6112848"/>
          <a:ext cx="4244341" cy="297964"/>
        </p:xfrm>
        <a:graphic>
          <a:graphicData uri="http://schemas.openxmlformats.org/presentationml/2006/ole">
            <mc:AlternateContent xmlns:mc="http://schemas.openxmlformats.org/markup-compatibility/2006">
              <mc:Choice xmlns:v="urn:schemas-microsoft-com:vml" Requires="v">
                <p:oleObj spid="_x0000_s1147" name="AxMath" r:id="rId5" imgW="3052440" imgH="213840" progId="Equation.AxMath">
                  <p:embed/>
                </p:oleObj>
              </mc:Choice>
              <mc:Fallback>
                <p:oleObj name="AxMath" r:id="rId5" imgW="3052440" imgH="213840" progId="Equation.AxMath">
                  <p:embed/>
                  <p:pic>
                    <p:nvPicPr>
                      <p:cNvPr id="25" name="对象 24"/>
                      <p:cNvPicPr/>
                      <p:nvPr/>
                    </p:nvPicPr>
                    <p:blipFill>
                      <a:blip r:embed="rId6"/>
                      <a:stretch>
                        <a:fillRect/>
                      </a:stretch>
                    </p:blipFill>
                    <p:spPr>
                      <a:xfrm>
                        <a:off x="3973827" y="6112848"/>
                        <a:ext cx="4244341" cy="297964"/>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xmlns="" id="{B584CC44-58AA-4394-9CB4-E81E839BB343}"/>
              </a:ext>
            </a:extLst>
          </p:cNvPr>
          <p:cNvGraphicFramePr>
            <a:graphicFrameLocks noChangeAspect="1"/>
          </p:cNvGraphicFramePr>
          <p:nvPr>
            <p:extLst>
              <p:ext uri="{D42A27DB-BD31-4B8C-83A1-F6EECF244321}">
                <p14:modId xmlns:p14="http://schemas.microsoft.com/office/powerpoint/2010/main" val="3763547773"/>
              </p:ext>
            </p:extLst>
          </p:nvPr>
        </p:nvGraphicFramePr>
        <p:xfrm>
          <a:off x="2786061" y="2872185"/>
          <a:ext cx="6619875" cy="584200"/>
        </p:xfrm>
        <a:graphic>
          <a:graphicData uri="http://schemas.openxmlformats.org/presentationml/2006/ole">
            <mc:AlternateContent xmlns:mc="http://schemas.openxmlformats.org/markup-compatibility/2006">
              <mc:Choice xmlns:v="urn:schemas-microsoft-com:vml" Requires="v">
                <p:oleObj spid="_x0000_s1148" name="AxMath" r:id="rId7" imgW="4313520" imgH="380880" progId="Equation.AxMath">
                  <p:embed/>
                </p:oleObj>
              </mc:Choice>
              <mc:Fallback>
                <p:oleObj name="AxMath" r:id="rId7" imgW="4313520" imgH="380880" progId="Equation.AxMath">
                  <p:embed/>
                  <p:pic>
                    <p:nvPicPr>
                      <p:cNvPr id="15" name="对象 14"/>
                      <p:cNvPicPr/>
                      <p:nvPr/>
                    </p:nvPicPr>
                    <p:blipFill>
                      <a:blip r:embed="rId8"/>
                      <a:stretch>
                        <a:fillRect/>
                      </a:stretch>
                    </p:blipFill>
                    <p:spPr>
                      <a:xfrm>
                        <a:off x="2786061" y="2872185"/>
                        <a:ext cx="6619875" cy="584200"/>
                      </a:xfrm>
                      <a:prstGeom prst="rect">
                        <a:avLst/>
                      </a:prstGeom>
                    </p:spPr>
                  </p:pic>
                </p:oleObj>
              </mc:Fallback>
            </mc:AlternateContent>
          </a:graphicData>
        </a:graphic>
      </p:graphicFrame>
      <p:sp>
        <p:nvSpPr>
          <p:cNvPr id="18" name="标题 1">
            <a:extLst>
              <a:ext uri="{FF2B5EF4-FFF2-40B4-BE49-F238E27FC236}">
                <a16:creationId xmlns:a16="http://schemas.microsoft.com/office/drawing/2014/main" xmlns="" id="{719AA21C-B5CD-4F91-BBF1-8B9E1ECDFE28}"/>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579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根据人流密度计算乘客的速度</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 -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格林希尔茨（</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zh-CN" altLang="en-US" sz="1500" dirty="0">
                <a:latin typeface="宋体" panose="02010600030101010101" pitchFamily="2" charset="-122"/>
                <a:ea typeface="宋体" panose="02010600030101010101" pitchFamily="2" charset="-122"/>
                <a:cs typeface="Times New Roman" panose="02020603050405020304" pitchFamily="18" charset="0"/>
              </a:rPr>
              <a:t>）速度</a:t>
            </a:r>
            <a:r>
              <a:rPr lang="en-US" altLang="zh-CN" sz="1500" dirty="0">
                <a:latin typeface="宋体" panose="02010600030101010101" pitchFamily="2" charset="-122"/>
                <a:ea typeface="宋体" panose="02010600030101010101" pitchFamily="2" charset="-122"/>
                <a:cs typeface="Times New Roman" panose="02020603050405020304" pitchFamily="18" charset="0"/>
              </a:rPr>
              <a:t>-</a:t>
            </a:r>
            <a:r>
              <a:rPr lang="zh-CN" altLang="en-US" sz="1500" dirty="0">
                <a:latin typeface="宋体" panose="02010600030101010101" pitchFamily="2" charset="-122"/>
                <a:ea typeface="宋体" panose="02010600030101010101" pitchFamily="2" charset="-122"/>
                <a:cs typeface="Times New Roman" panose="02020603050405020304" pitchFamily="18" charset="0"/>
              </a:rPr>
              <a:t>人流密度线性关系模型（论文中引用</a:t>
            </a:r>
            <a:r>
              <a:rPr lang="en-US" altLang="zh-CN" sz="1500" dirty="0">
                <a:solidFill>
                  <a:srgbClr val="110087"/>
                </a:solidFill>
                <a:latin typeface="宋体" panose="02010600030101010101" pitchFamily="2" charset="-122"/>
                <a:ea typeface="宋体" panose="02010600030101010101" pitchFamily="2" charset="-122"/>
                <a:cs typeface="Times New Roman" panose="02020603050405020304" pitchFamily="18" charset="0"/>
              </a:rPr>
              <a:t>3</a:t>
            </a:r>
            <a:r>
              <a:rPr lang="zh-CN" altLang="en-US" sz="15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Greenshields</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speed-density linear model (Ref. </a:t>
            </a:r>
            <a:r>
              <a:rPr lang="en-US" altLang="zh-CN" sz="15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essay)</a:t>
            </a:r>
          </a:p>
        </p:txBody>
      </p:sp>
      <p:graphicFrame>
        <p:nvGraphicFramePr>
          <p:cNvPr id="26" name="对象 25"/>
          <p:cNvGraphicFramePr>
            <a:graphicFrameLocks noChangeAspect="1"/>
          </p:cNvGraphicFramePr>
          <p:nvPr>
            <p:extLst>
              <p:ext uri="{D42A27DB-BD31-4B8C-83A1-F6EECF244321}">
                <p14:modId xmlns:p14="http://schemas.microsoft.com/office/powerpoint/2010/main" val="3593787076"/>
              </p:ext>
            </p:extLst>
          </p:nvPr>
        </p:nvGraphicFramePr>
        <p:xfrm>
          <a:off x="1951908" y="3842612"/>
          <a:ext cx="9136506" cy="967816"/>
        </p:xfrm>
        <a:graphic>
          <a:graphicData uri="http://schemas.openxmlformats.org/presentationml/2006/ole">
            <mc:AlternateContent xmlns:mc="http://schemas.openxmlformats.org/markup-compatibility/2006">
              <mc:Choice xmlns:v="urn:schemas-microsoft-com:vml" Requires="v">
                <p:oleObj spid="_x0000_s9274" name="AxMath" r:id="rId4" imgW="7283880" imgH="770760" progId="Equation.AxMath">
                  <p:embed/>
                </p:oleObj>
              </mc:Choice>
              <mc:Fallback>
                <p:oleObj name="AxMath" r:id="rId4" imgW="7283880" imgH="770760" progId="Equation.AxMath">
                  <p:embed/>
                  <p:pic>
                    <p:nvPicPr>
                      <p:cNvPr id="26" name="对象 25"/>
                      <p:cNvPicPr/>
                      <p:nvPr/>
                    </p:nvPicPr>
                    <p:blipFill>
                      <a:blip r:embed="rId5"/>
                      <a:stretch>
                        <a:fillRect/>
                      </a:stretch>
                    </p:blipFill>
                    <p:spPr>
                      <a:xfrm>
                        <a:off x="1951908" y="3842612"/>
                        <a:ext cx="9136506" cy="967816"/>
                      </a:xfrm>
                      <a:prstGeom prst="rect">
                        <a:avLst/>
                      </a:prstGeom>
                    </p:spPr>
                  </p:pic>
                </p:oleObj>
              </mc:Fallback>
            </mc:AlternateContent>
          </a:graphicData>
        </a:graphic>
      </p:graphicFrame>
      <p:sp>
        <p:nvSpPr>
          <p:cNvPr id="10" name="标题 1">
            <a:extLst>
              <a:ext uri="{FF2B5EF4-FFF2-40B4-BE49-F238E27FC236}">
                <a16:creationId xmlns:a16="http://schemas.microsoft.com/office/drawing/2014/main" xmlns="" id="{A1D5B46E-214D-4F44-94D7-736DCE7454DF}"/>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92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xmlns="" id="{F91532AF-F880-4BF8-B2AE-57E04B0900FC}"/>
              </a:ext>
            </a:extLst>
          </p:cNvPr>
          <p:cNvSpPr>
            <a:spLocks noGrp="1"/>
          </p:cNvSpPr>
          <p:nvPr>
            <p:ph type="title"/>
          </p:nvPr>
        </p:nvSpPr>
        <p:spPr/>
        <p:txBody>
          <a:bodyPr>
            <a:noAutofit/>
          </a:bodyPr>
          <a:lstStyle/>
          <a:p>
            <a:r>
              <a:rPr lang="zh-CN" altLang="en-US" dirty="0">
                <a:latin typeface="Times New Roman" panose="02020603050405020304" pitchFamily="18" charset="0"/>
                <a:cs typeface="Times New Roman" panose="02020603050405020304" pitchFamily="18" charset="0"/>
              </a:rPr>
              <a:t>背景</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Background</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时间和效率在飞机运行过程中起到重要作用。在一般的飞行中，</a:t>
            </a:r>
            <a:r>
              <a:rPr lang="zh-CN" altLang="en-US" sz="1500" b="1" dirty="0">
                <a:latin typeface="Times New Roman" panose="02020603050405020304" pitchFamily="18" charset="0"/>
                <a:cs typeface="Times New Roman" panose="02020603050405020304" pitchFamily="18" charset="0"/>
              </a:rPr>
              <a:t>登机</a:t>
            </a:r>
            <a:r>
              <a:rPr lang="zh-CN" altLang="en-US" sz="1500" dirty="0">
                <a:latin typeface="Times New Roman" panose="02020603050405020304" pitchFamily="18" charset="0"/>
                <a:cs typeface="Times New Roman" panose="02020603050405020304" pitchFamily="18" charset="0"/>
              </a:rPr>
              <a:t>和</a:t>
            </a:r>
            <a:r>
              <a:rPr lang="zh-CN" altLang="en-US" sz="1500" b="1" dirty="0">
                <a:latin typeface="Times New Roman" panose="02020603050405020304" pitchFamily="18" charset="0"/>
                <a:cs typeface="Times New Roman" panose="02020603050405020304" pitchFamily="18" charset="0"/>
              </a:rPr>
              <a:t>离机</a:t>
            </a:r>
            <a:r>
              <a:rPr lang="zh-CN" altLang="en-US" sz="1500" dirty="0">
                <a:latin typeface="Times New Roman" panose="02020603050405020304" pitchFamily="18" charset="0"/>
                <a:cs typeface="Times New Roman" panose="02020603050405020304" pitchFamily="18" charset="0"/>
              </a:rPr>
              <a:t>的时间消耗占据了机前准备的很大一部分。因此，为登机和离机的过程与特殊机型和突发状况</a:t>
            </a:r>
            <a:r>
              <a:rPr lang="zh-CN" altLang="en-US" sz="1500" b="1" dirty="0">
                <a:latin typeface="Times New Roman" panose="02020603050405020304" pitchFamily="18" charset="0"/>
                <a:cs typeface="Times New Roman" panose="02020603050405020304" pitchFamily="18" charset="0"/>
              </a:rPr>
              <a:t>制定最佳方案</a:t>
            </a:r>
            <a:r>
              <a:rPr lang="zh-CN" altLang="en-US" sz="1500" dirty="0">
                <a:latin typeface="Times New Roman" panose="02020603050405020304" pitchFamily="18" charset="0"/>
                <a:cs typeface="Times New Roman" panose="02020603050405020304" pitchFamily="18" charset="0"/>
              </a:rPr>
              <a:t>十分重要。</a:t>
            </a:r>
          </a:p>
          <a:p>
            <a:pPr>
              <a:buFont typeface="Wingdings" panose="05000000000000000000" pitchFamily="2" charset="2"/>
              <a:buChar char="p"/>
            </a:pP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Time and efficiency play a vital role in air transportation. For normal passenger flights, sections which require a great amount of time include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altLang="zh-CN" sz="15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boarding</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disembarking</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 of passengers. Therefore, it's necessary to build a model which </a:t>
            </a:r>
            <a:r>
              <a:rPr lang="en-US" altLang="zh-CN" sz="1500" b="1" dirty="0">
                <a:solidFill>
                  <a:schemeClr val="tx1">
                    <a:lumMod val="95000"/>
                    <a:lumOff val="5000"/>
                  </a:schemeClr>
                </a:solidFill>
                <a:effectLst/>
                <a:latin typeface="Times New Roman" panose="02020603050405020304" pitchFamily="18" charset="0"/>
                <a:cs typeface="Times New Roman" panose="02020603050405020304" pitchFamily="18" charset="0"/>
              </a:rPr>
              <a:t>provides the best strategy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for different </a:t>
            </a:r>
            <a:r>
              <a:rPr lang="en-US" altLang="zh-CN" sz="1500" b="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types of planes and </a:t>
            </a:r>
            <a:r>
              <a:rPr lang="en-US" altLang="zh-CN" sz="1500" b="0" dirty="0">
                <a:solidFill>
                  <a:schemeClr val="tx1">
                    <a:lumMod val="95000"/>
                    <a:lumOff val="5000"/>
                  </a:schemeClr>
                </a:solidFill>
                <a:effectLst/>
                <a:latin typeface="Times New Roman" panose="02020603050405020304" pitchFamily="18" charset="0"/>
                <a:cs typeface="Times New Roman" panose="02020603050405020304" pitchFamily="18" charset="0"/>
              </a:rPr>
              <a:t>on various occasions.</a:t>
            </a:r>
          </a:p>
          <a:p>
            <a:pPr algn="l">
              <a:buFont typeface="Wingdings" panose="05000000000000000000" pitchFamily="2" charset="2"/>
              <a:buChar char="p"/>
            </a:pP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58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xmlns="" id="{7589973B-F918-498D-8977-93522D560656}"/>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根据乘客分布计算人流密度</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crowd density under a given passenger distribution</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由两个分别代表乘客“能见度”与过道中乘客状态分布的向量数乘得到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which respectively represent the passenger’s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factor)</a:t>
            </a: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这样，我们得到了乘客能见度与乘客分布的线性积关系。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this case, we’ve got the linear product relation between visibility and the overall crowd distribution.</a:t>
            </a:r>
          </a:p>
          <a:p>
            <a:endParaRPr lang="zh-CN" altLang="en-US" dirty="0"/>
          </a:p>
          <a:p>
            <a:pPr marL="742950" lvl="1" indent="-285750">
              <a:buClr>
                <a:srgbClr val="110087"/>
              </a:buClr>
              <a:buSzPct val="88000"/>
              <a:buFont typeface="Wingdings" panose="05000000000000000000" pitchFamily="2" charset="2"/>
              <a:buChar char="p"/>
            </a:pPr>
            <a:endParaRPr lang="zh-CN" altLang="en-US"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166360"/>
            <a:ext cx="601980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图 两个向量的直观表示</a:t>
            </a:r>
            <a:endParaRPr lang="en-US" altLang="zh-CN" sz="1400" dirty="0">
              <a:latin typeface="宋体" panose="02010600030101010101" pitchFamily="2" charset="-122"/>
              <a:ea typeface="宋体" panose="02010600030101010101" pitchFamily="2" charset="-122"/>
            </a:endParaRPr>
          </a:p>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6838512" y="315830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227" name="AxMath" r:id="rId5" imgW="4056840" imgH="578160" progId="Equation.AxMath">
                      <p:embed/>
                    </p:oleObj>
                  </mc:Choice>
                  <mc:Fallback>
                    <p:oleObj name="AxMath" r:id="rId5" imgW="4056840" imgH="578160" progId="Equation.AxMath">
                      <p:embed/>
                      <p:pic>
                        <p:nvPicPr>
                          <p:cNvPr id="7" name="对象 6"/>
                          <p:cNvPicPr/>
                          <p:nvPr/>
                        </p:nvPicPr>
                        <p:blipFill>
                          <a:blip r:embed="rId6"/>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228" name="AxMath" r:id="rId7" imgW="2671200" imgH="462960" progId="Equation.AxMath">
                      <p:embed/>
                    </p:oleObj>
                  </mc:Choice>
                  <mc:Fallback>
                    <p:oleObj name="AxMath" r:id="rId7" imgW="2671200" imgH="462960" progId="Equation.AxMath">
                      <p:embed/>
                      <p:pic>
                        <p:nvPicPr>
                          <p:cNvPr id="17" name="对象 16"/>
                          <p:cNvPicPr/>
                          <p:nvPr/>
                        </p:nvPicPr>
                        <p:blipFill>
                          <a:blip r:embed="rId8"/>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229" name="AxMath" r:id="rId9" imgW="4213080" imgH="1221120" progId="Equation.AxMath">
                    <p:embed/>
                  </p:oleObj>
                </mc:Choice>
                <mc:Fallback>
                  <p:oleObj name="AxMath" r:id="rId9" imgW="4213080" imgH="1221120" progId="Equation.AxMath">
                    <p:embed/>
                    <p:pic>
                      <p:nvPicPr>
                        <p:cNvPr id="9" name="对象 8"/>
                        <p:cNvPicPr/>
                        <p:nvPr/>
                      </p:nvPicPr>
                      <p:blipFill>
                        <a:blip r:embed="rId10"/>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xmlns="" id="{1037EFA1-A650-411A-9890-A2FFFB00EAA2}"/>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3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xmlns="" id="{6878A841-0B06-4D32-9970-F9381CDDCEAD}"/>
                  </a:ext>
                </a:extLst>
              </p:cNvPr>
              <p:cNvSpPr>
                <a:spLocks noGrp="1"/>
              </p:cNvSpPr>
              <p:nvPr>
                <p:ph idx="1"/>
              </p:nvPr>
            </p:nvSpPr>
            <p:spPr>
              <a:xfrm>
                <a:off x="818712" y="2222287"/>
                <a:ext cx="10554574" cy="4882706"/>
              </a:xfrm>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根据速度推出乘客分布</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Calculating passenger distribution with speed</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由两个这一问题等价于通过速度计算</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在时刻</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r>
                      <a:rPr lang="zh-CN" altLang="en-US" sz="1500" i="1">
                        <a:latin typeface="Cambria Math" panose="02040503050406030204" pitchFamily="18" charset="0"/>
                        <a:ea typeface="宋体" panose="02010600030101010101" pitchFamily="2" charset="-122"/>
                        <a:cs typeface="Times New Roman" panose="02020603050405020304" pitchFamily="18" charset="0"/>
                      </a:rPr>
                      <m:t>所在</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的单元格编号）</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task is equivalent to calculating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对于某一个乘客，由于我们之前的假设</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一位乘客在一格单元格内的速度是恒定不变的</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我们只需比对他走到哪两个单元格的时间包含了</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a specific passenger, due to our previous assumption (a passenger’s speed remains constant within a singular cell), we only need to calculate the time a passenger needs to enter every cell and find out which total time of the two adjacent cells include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我们使用部分和跟踪并得出结果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partial summation to get the formulas.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在这里，我们也得到了类似前面的线性表达式。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Here, like above, we’ve got the linear expressions that determine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from </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endParaRPr lang="zh-CN" altLang="en-US" sz="15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10554574"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1083493208"/>
              </p:ext>
            </p:extLst>
          </p:nvPr>
        </p:nvGraphicFramePr>
        <p:xfrm>
          <a:off x="5647726" y="4989115"/>
          <a:ext cx="6544274" cy="1307867"/>
        </p:xfrm>
        <a:graphic>
          <a:graphicData uri="http://schemas.openxmlformats.org/presentationml/2006/ole">
            <mc:AlternateContent xmlns:mc="http://schemas.openxmlformats.org/markup-compatibility/2006">
              <mc:Choice xmlns:v="urn:schemas-microsoft-com:vml" Requires="v">
                <p:oleObj spid="_x0000_s3133"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5647726" y="4989115"/>
                        <a:ext cx="6544274" cy="1307867"/>
                      </a:xfrm>
                      <a:prstGeom prst="rect">
                        <a:avLst/>
                      </a:prstGeom>
                    </p:spPr>
                  </p:pic>
                </p:oleObj>
              </mc:Fallback>
            </mc:AlternateContent>
          </a:graphicData>
        </a:graphic>
      </p:graphicFrame>
      <p:sp>
        <p:nvSpPr>
          <p:cNvPr id="14" name="标题 1">
            <a:extLst>
              <a:ext uri="{FF2B5EF4-FFF2-40B4-BE49-F238E27FC236}">
                <a16:creationId xmlns:a16="http://schemas.microsoft.com/office/drawing/2014/main" xmlns="" id="{C16D14F2-1C2F-42D9-AC1F-CCC0168CA633}"/>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788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前面的四部分可以看作是问题的一步一步</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拆解</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，将其结合起来便得到了最终</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的递推公式。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previous four parts can be seen as the gradual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reduction</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the original task, and we can get the eventual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𝑣</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recursion formula by combining the results.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我们的模型一直到“更新速度”这一层都是线性的，而根据真实速度与模型中速度的反比关系，我们将会得到一个</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线性模型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。（这一部分将会在之后的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敏感度分析中</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得到验证）</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PowerPoint presented in this part), so according to the inverse proportional relationship between real-life velocity and the velocity in our model, we’ll get a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part</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xmlns="">
          <p:sp>
            <p:nvSpPr>
              <p:cNvPr id="3" name="内容占位符 2">
                <a:extLst>
                  <a:ext uri="{FF2B5EF4-FFF2-40B4-BE49-F238E27FC236}">
                    <a16:creationId xmlns:a16="http://schemas.microsoft.com/office/drawing/2014/main" id="{C0CC9AB6-AF2B-4C5E-959A-8C807C6F7F9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xmlns=""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74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C0CC9AB6-AF2B-4C5E-959A-8C807C6F7F94}"/>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总结</a:t>
            </a:r>
            <a:r>
              <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我们得到的递推式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overall recursion formula we get</a:t>
            </a: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因此，我们可以得到下述由前一时刻所有乘客的速度状态组的线性组合得到的线性递推公式。</a:t>
            </a: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Therefore we can get the linear recursion formula with the full state of passenger velocities as the previous time step, as shown below.</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91636887"/>
              </p:ext>
            </p:extLst>
          </p:nvPr>
        </p:nvGraphicFramePr>
        <p:xfrm>
          <a:off x="1958844" y="3656341"/>
          <a:ext cx="8274312" cy="2073899"/>
        </p:xfrm>
        <a:graphic>
          <a:graphicData uri="http://schemas.openxmlformats.org/presentationml/2006/ole">
            <mc:AlternateContent xmlns:mc="http://schemas.openxmlformats.org/markup-compatibility/2006">
              <mc:Choice xmlns:v="urn:schemas-microsoft-com:vml" Requires="v">
                <p:oleObj spid="_x0000_s12313"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1958844" y="3656341"/>
                        <a:ext cx="8274312" cy="2073899"/>
                      </a:xfrm>
                      <a:prstGeom prst="rect">
                        <a:avLst/>
                      </a:prstGeom>
                    </p:spPr>
                  </p:pic>
                </p:oleObj>
              </mc:Fallback>
            </mc:AlternateContent>
          </a:graphicData>
        </a:graphic>
      </p:graphicFrame>
      <p:sp>
        <p:nvSpPr>
          <p:cNvPr id="15" name="标题 1">
            <a:extLst>
              <a:ext uri="{FF2B5EF4-FFF2-40B4-BE49-F238E27FC236}">
                <a16:creationId xmlns:a16="http://schemas.microsoft.com/office/drawing/2014/main" xmlns="" id="{28216962-66B4-48D4-96C1-ABAF59F2A80E}"/>
              </a:ext>
            </a:extLst>
          </p:cNvPr>
          <p:cNvSpPr>
            <a:spLocks noGrp="1"/>
          </p:cNvSpPr>
          <p:nvPr>
            <p:ph type="title"/>
          </p:nvPr>
        </p:nvSpPr>
        <p:spPr>
          <a:xfrm>
            <a:off x="810000" y="447188"/>
            <a:ext cx="10571998" cy="970450"/>
          </a:xfrm>
        </p:spPr>
        <p:txBody>
          <a:bodyPr/>
          <a:lstStyle/>
          <a:p>
            <a:r>
              <a:rPr lang="zh-CN" altLang="en-US" b="1" dirty="0">
                <a:solidFill>
                  <a:srgbClr val="FEFEFE"/>
                </a:solidFill>
                <a:latin typeface="Times New Roman" panose="02020603050405020304" pitchFamily="18" charset="0"/>
                <a:cs typeface="Times New Roman" panose="02020603050405020304" pitchFamily="18" charset="0"/>
              </a:rPr>
              <a:t>构建数学模型计算登机时间（常规状态）</a:t>
            </a:r>
            <a:r>
              <a:rPr lang="en-US" altLang="zh-CN" sz="2000" b="1" dirty="0">
                <a:solidFill>
                  <a:srgbClr val="FEFEFE"/>
                </a:solidFill>
                <a:latin typeface="Times New Roman" panose="02020603050405020304" pitchFamily="18" charset="0"/>
                <a:cs typeface="Times New Roman" panose="02020603050405020304" pitchFamily="18" charset="0"/>
              </a:rPr>
              <a:t/>
            </a:r>
            <a:br>
              <a:rPr lang="en-US" altLang="zh-CN" sz="2000" b="1" dirty="0">
                <a:solidFill>
                  <a:srgbClr val="FEFEFE"/>
                </a:solidFill>
                <a:latin typeface="Times New Roman" panose="02020603050405020304" pitchFamily="18" charset="0"/>
                <a:cs typeface="Times New Roman" panose="02020603050405020304" pitchFamily="18" charset="0"/>
              </a:rPr>
            </a:br>
            <a:r>
              <a:rPr lang="en-US" altLang="zh-CN" sz="2000" dirty="0">
                <a:solidFill>
                  <a:schemeClr val="bg1"/>
                </a:solidFill>
                <a:latin typeface="Times New Roman" panose="02020603050405020304" pitchFamily="18" charset="0"/>
                <a:cs typeface="Times New Roman" panose="02020603050405020304" pitchFamily="18" charset="0"/>
              </a:rPr>
              <a:t>Devising a Model to Calculate Total Boarding Time (Under Regular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103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xmlns=""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摆放行李</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Stowing luggage</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总时间 </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5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表示标准状况下乘客放行李的时间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 </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是乘客的“不守规则指数”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factor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越大，这位乘客需要更多时间放行李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higher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就座与</a:t>
                </a: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让座</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乘客的让座时间正比于其座位距离过道的单元格数</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取该行中最长时间为标准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xmlns="" id="{99F09506-741B-43A0-97D4-2C03C6AF2FA5}"/>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86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就座</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seats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仔细看来，加入初始状态是确定的，那么让座时间便可以直接通过队列的顺序计算。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Under close inspection, if the original state is given, then the time to offer seats can be calculated.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对于某一行的乘客，由于不存在超到前面去的情况，到达这一行的乘客从前到后的顺序与他们一开始在队列中的顺序完全相同，因此可以据此事实直接计算。</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passengers in a specific row, since it’s not allowed to surpass anyone before them, the arrival sequence of this row’s passengers is the same as their original position in the queue. Therefore, we can calculate the total time of offering seats directly based on the given queue.</a:t>
            </a:r>
          </a:p>
          <a:p>
            <a:pPr>
              <a:spcBef>
                <a:spcPts val="600"/>
              </a:spcBef>
              <a:buClr>
                <a:srgbClr val="110087"/>
              </a:buClr>
              <a:buSzPct val="88000"/>
            </a:pP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xmlns=""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xmlns=""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5571768" y="5421585"/>
            <a:ext cx="3289836" cy="1436415"/>
          </a:xfrm>
          <a:prstGeom prst="rect">
            <a:avLst/>
          </a:prstGeom>
        </p:spPr>
      </p:pic>
      <p:sp>
        <p:nvSpPr>
          <p:cNvPr id="17" name="文本框 16">
            <a:extLst>
              <a:ext uri="{FF2B5EF4-FFF2-40B4-BE49-F238E27FC236}">
                <a16:creationId xmlns:a16="http://schemas.microsoft.com/office/drawing/2014/main" xmlns="" id="{CE39D721-5BEB-4402-9DBB-CA7C3C0E533B}"/>
              </a:ext>
            </a:extLst>
          </p:cNvPr>
          <p:cNvSpPr txBox="1"/>
          <p:nvPr/>
        </p:nvSpPr>
        <p:spPr>
          <a:xfrm>
            <a:off x="7733923" y="5878183"/>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320571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230BCB-4AC3-42C4-B43A-F384CAE45B01}"/>
              </a:ext>
            </a:extLst>
          </p:cNvPr>
          <p:cNvSpPr>
            <a:spLocks noGrp="1"/>
          </p:cNvSpPr>
          <p:nvPr>
            <p:ph idx="1"/>
          </p:nvPr>
        </p:nvSpPr>
        <p:spPr/>
        <p:txBody>
          <a:bodyPr anchor="t">
            <a:normAutofit/>
          </a:bodyPr>
          <a:lstStyle/>
          <a:p>
            <a:pPr marL="0" indent="0" algn="ctr">
              <a:buClr>
                <a:srgbClr val="110087"/>
              </a:buClr>
              <a:buSzPct val="88000"/>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Clr>
                <a:srgbClr val="110087"/>
              </a:buClr>
              <a:buSzPct val="88000"/>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状态的分析</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Analysis of different states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就座</a:t>
            </a:r>
            <a:r>
              <a:rPr lang="zh-CN" altLang="en-US"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Getting seated and offering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seats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p:sp>
        <p:nvSpPr>
          <p:cNvPr id="15" name="标题 3">
            <a:extLst>
              <a:ext uri="{FF2B5EF4-FFF2-40B4-BE49-F238E27FC236}">
                <a16:creationId xmlns:a16="http://schemas.microsoft.com/office/drawing/2014/main" xmlns="" id="{7DB97848-ADBE-46EF-8B95-23D676E98B6E}"/>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xmlns=""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3346263"/>
            <a:ext cx="5460047" cy="2383977"/>
          </a:xfrm>
          <a:prstGeom prst="rect">
            <a:avLst/>
          </a:prstGeom>
        </p:spPr>
      </p:pic>
      <p:sp>
        <p:nvSpPr>
          <p:cNvPr id="17" name="文本框 16">
            <a:extLst>
              <a:ext uri="{FF2B5EF4-FFF2-40B4-BE49-F238E27FC236}">
                <a16:creationId xmlns:a16="http://schemas.microsoft.com/office/drawing/2014/main" xmlns="" id="{CE39D721-5BEB-4402-9DBB-CA7C3C0E533B}"/>
              </a:ext>
            </a:extLst>
          </p:cNvPr>
          <p:cNvSpPr txBox="1"/>
          <p:nvPr/>
        </p:nvSpPr>
        <p:spPr>
          <a:xfrm>
            <a:off x="3993873" y="5814636"/>
            <a:ext cx="4204252" cy="523220"/>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图 让座程序</a:t>
            </a:r>
            <a:endParaRPr lang="en-US" altLang="zh-CN" dirty="0"/>
          </a:p>
          <a:p>
            <a:r>
              <a:rPr lang="en-US" altLang="zh-CN" dirty="0"/>
              <a:t>Fig. Offering a seat</a:t>
            </a:r>
            <a:endParaRPr lang="zh-CN" altLang="en-US" dirty="0"/>
          </a:p>
        </p:txBody>
      </p:sp>
    </p:spTree>
    <p:extLst>
      <p:ext uri="{BB962C8B-B14F-4D97-AF65-F5344CB8AC3E}">
        <p14:creationId xmlns:p14="http://schemas.microsoft.com/office/powerpoint/2010/main" val="2412173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282BAF8A-EA5B-4D73-A23E-3DE33D6E3272}"/>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状态参量</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1500"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a:t>
                </a:r>
                <a14:m>
                  <m:oMath xmlns:m="http://schemas.openxmlformats.org/officeDocument/2006/math">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表示乘客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的状态，且我们定义：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 </a:t>
                </a:r>
                <a14:m>
                  <m:oMath xmlns:m="http://schemas.openxmlformats.org/officeDocument/2006/math">
                    <m:r>
                      <m:rPr>
                        <m:sty m:val="p"/>
                      </m:rPr>
                      <a:rPr lang="en-US" altLang="zh-CN" sz="1500">
                        <a:latin typeface="Cambria Math" panose="02040503050406030204" pitchFamily="18" charset="0"/>
                        <a:ea typeface="宋体" panose="02010600030101010101" pitchFamily="2" charset="-122"/>
                        <a:cs typeface="Times New Roman" panose="02020603050405020304" pitchFamily="18" charset="0"/>
                      </a:rPr>
                      <m:t>Ξ</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 state, and we define:</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这样，</a:t>
                </a:r>
                <a14:m>
                  <m:oMath xmlns:m="http://schemas.openxmlformats.org/officeDocument/2006/math">
                    <m:r>
                      <m:rPr>
                        <m:sty m:val="p"/>
                      </m:r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5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我们在每一个时间步长中递归地计算每一位乘客的</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。在这里，我们仅此一次地使用下表来表示乘客在队中的位置。下标越小表示该乘客在当时越靠前。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recursively calculate the </a:t>
                </a:r>
                <a14:m>
                  <m:oMath xmlns:m="http://schemas.openxmlformats.org/officeDocument/2006/math">
                    <m:r>
                      <m:rPr>
                        <m:sty m:val="p"/>
                      </m:rPr>
                      <a:rPr lang="en-US" altLang="zh-CN" sz="1500" i="1">
                        <a:latin typeface="Cambria Math" panose="02040503050406030204" pitchFamily="18" charset="0"/>
                        <a:ea typeface="宋体" panose="02010600030101010101" pitchFamily="2" charset="-122"/>
                        <a:cs typeface="Times New Roman" panose="02020603050405020304" pitchFamily="18" charset="0"/>
                      </a:rPr>
                      <m:t>Ξ</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every passenger in every time step. Here and for the only time we’ll use the subscript to represent the passenger’s position in the current queue. The smaller the subscript is, the more to the front of the queue a passenger is.</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02421151"/>
              </p:ext>
            </p:extLst>
          </p:nvPr>
        </p:nvGraphicFramePr>
        <p:xfrm>
          <a:off x="1750114" y="3743738"/>
          <a:ext cx="8691770" cy="593608"/>
        </p:xfrm>
        <a:graphic>
          <a:graphicData uri="http://schemas.openxmlformats.org/presentationml/2006/ole">
            <mc:AlternateContent xmlns:mc="http://schemas.openxmlformats.org/markup-compatibility/2006">
              <mc:Choice xmlns:v="urn:schemas-microsoft-com:vml" Requires="v">
                <p:oleObj spid="_x0000_s5181" name="AxMath" r:id="rId5" imgW="5717880" imgH="390960" progId="Equation.AxMath">
                  <p:embed/>
                </p:oleObj>
              </mc:Choice>
              <mc:Fallback>
                <p:oleObj name="AxMath" r:id="rId5" imgW="5717880" imgH="390960" progId="Equation.AxMath">
                  <p:embed/>
                  <p:pic>
                    <p:nvPicPr>
                      <p:cNvPr id="2" name="对象 1"/>
                      <p:cNvPicPr/>
                      <p:nvPr/>
                    </p:nvPicPr>
                    <p:blipFill>
                      <a:blip r:embed="rId6"/>
                      <a:stretch>
                        <a:fillRect/>
                      </a:stretch>
                    </p:blipFill>
                    <p:spPr>
                      <a:xfrm>
                        <a:off x="1750114" y="3743738"/>
                        <a:ext cx="8691770" cy="593608"/>
                      </a:xfrm>
                      <a:prstGeom prst="rect">
                        <a:avLst/>
                      </a:prstGeom>
                    </p:spPr>
                  </p:pic>
                </p:oleObj>
              </mc:Fallback>
            </mc:AlternateContent>
          </a:graphicData>
        </a:graphic>
      </p:graphicFrame>
      <p:sp>
        <p:nvSpPr>
          <p:cNvPr id="14" name="标题 3">
            <a:extLst>
              <a:ext uri="{FF2B5EF4-FFF2-40B4-BE49-F238E27FC236}">
                <a16:creationId xmlns:a16="http://schemas.microsoft.com/office/drawing/2014/main" xmlns="" id="{53F6AC99-4485-41A6-8F95-9975730B8818}"/>
              </a:ext>
            </a:extLst>
          </p:cNvPr>
          <p:cNvSpPr>
            <a:spLocks noGrp="1"/>
          </p:cNvSpPr>
          <p:nvPr>
            <p:ph type="title"/>
          </p:nvPr>
        </p:nvSpPr>
        <p:spPr>
          <a:xfrm>
            <a:off x="810000" y="403278"/>
            <a:ext cx="10571998" cy="101436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8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xmlns=""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转换公式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The interconversion formula</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我们使用了如下方式更新状态，达到效果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We used the following method to update the states.</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最终转换的效果如下。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Below is showed the mechanism, which fits with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不难发现，最终的关系仍然保持线性。</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It’s clear that the relationship still remains linear.</a:t>
            </a:r>
          </a:p>
        </p:txBody>
      </p:sp>
      <p:graphicFrame>
        <p:nvGraphicFramePr>
          <p:cNvPr id="3" name="对象 2"/>
          <p:cNvGraphicFramePr>
            <a:graphicFrameLocks noChangeAspect="1"/>
          </p:cNvGraphicFramePr>
          <p:nvPr>
            <p:extLst>
              <p:ext uri="{D42A27DB-BD31-4B8C-83A1-F6EECF244321}">
                <p14:modId xmlns:p14="http://schemas.microsoft.com/office/powerpoint/2010/main" val="1583785015"/>
              </p:ext>
            </p:extLst>
          </p:nvPr>
        </p:nvGraphicFramePr>
        <p:xfrm>
          <a:off x="3061355" y="3727403"/>
          <a:ext cx="6069288" cy="626277"/>
        </p:xfrm>
        <a:graphic>
          <a:graphicData uri="http://schemas.openxmlformats.org/presentationml/2006/ole">
            <mc:AlternateContent xmlns:mc="http://schemas.openxmlformats.org/markup-compatibility/2006">
              <mc:Choice xmlns:v="urn:schemas-microsoft-com:vml" Requires="v">
                <p:oleObj spid="_x0000_s6264"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061355" y="3727403"/>
                        <a:ext cx="6069288" cy="62627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31001166"/>
              </p:ext>
            </p:extLst>
          </p:nvPr>
        </p:nvGraphicFramePr>
        <p:xfrm>
          <a:off x="4899701" y="4877639"/>
          <a:ext cx="2392596" cy="1302176"/>
        </p:xfrm>
        <a:graphic>
          <a:graphicData uri="http://schemas.openxmlformats.org/presentationml/2006/ole">
            <mc:AlternateContent xmlns:mc="http://schemas.openxmlformats.org/markup-compatibility/2006">
              <mc:Choice xmlns:v="urn:schemas-microsoft-com:vml" Requires="v">
                <p:oleObj spid="_x0000_s6265"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877639"/>
                        <a:ext cx="2392596" cy="1302176"/>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xmlns=""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925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xmlns="" id="{B2B77EBB-AC56-4DE6-BC57-DFB181B754CD}"/>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解决遗留问题</a:t>
            </a:r>
            <a:r>
              <a:rPr lang="en-US" altLang="zh-CN"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500"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拥挤状态的情形</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Tackling the remaining problems: the congestion state</a:t>
            </a:r>
          </a:p>
          <a:p>
            <a:pPr marL="0" indent="0" algn="ctr">
              <a:buNone/>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状态的转换</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 The interconversion of states</a:t>
            </a: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剔除公式</a:t>
            </a:r>
            <a:r>
              <a:rPr lang="en-US" altLang="zh-CN" sz="1500"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 – Deleting from queue</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当乘客到达座位，我们通过将其剔除队列来更新以继续进行运算，不会影响到前述算法。</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model.</a:t>
            </a:r>
          </a:p>
          <a:p>
            <a:endParaRPr lang="zh-CN" altLang="en-US" sz="1500" dirty="0"/>
          </a:p>
        </p:txBody>
      </p:sp>
      <p:sp>
        <p:nvSpPr>
          <p:cNvPr id="13" name="标题 3">
            <a:extLst>
              <a:ext uri="{FF2B5EF4-FFF2-40B4-BE49-F238E27FC236}">
                <a16:creationId xmlns:a16="http://schemas.microsoft.com/office/drawing/2014/main" xmlns="" id="{F49D4AC3-1AFC-43AA-A904-5C0FC9EC1162}"/>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构建数学模型计算登机时间（拥挤状态）</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(Under the Crowded States)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45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xmlns="" id="{17FE54CA-A4C2-4833-933E-C4A3E65FB77D}"/>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背景</a:t>
            </a:r>
            <a: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4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i="0" u="none" strike="noStrike" kern="1200" cap="none" spc="0" normalizeH="0" baseline="0" noProof="0" dirty="0">
                <a:ln>
                  <a:noFill/>
                </a:ln>
                <a:solidFill>
                  <a:srgbClr val="FEFEFE"/>
                </a:solidFill>
                <a:effectLst/>
                <a:uLnTx/>
                <a:uFillTx/>
                <a:latin typeface="Times New Roman" panose="02020603050405020304" pitchFamily="18" charset="0"/>
                <a:ea typeface="宋体" panose="02010600030101010101" pitchFamily="2" charset="-122"/>
                <a:cs typeface="Times New Roman" panose="02020603050405020304" pitchFamily="18" charset="0"/>
              </a:rPr>
              <a:t>Background</a:t>
            </a:r>
            <a:endParaRPr lang="zh-CN" altLang="en-US" dirty="0"/>
          </a:p>
        </p:txBody>
      </p:sp>
      <p:pic>
        <p:nvPicPr>
          <p:cNvPr id="11" name="内容占位符 10">
            <a:extLst>
              <a:ext uri="{FF2B5EF4-FFF2-40B4-BE49-F238E27FC236}">
                <a16:creationId xmlns:a16="http://schemas.microsoft.com/office/drawing/2014/main" xmlns="" id="{29404780-C694-4393-8FD0-B38B1B36EC8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19150" y="2894535"/>
            <a:ext cx="10553700" cy="2292893"/>
          </a:xfrm>
          <a:prstGeom prst="rect">
            <a:avLst/>
          </a:prstGeom>
        </p:spPr>
      </p:pic>
    </p:spTree>
    <p:extLst>
      <p:ext uri="{BB962C8B-B14F-4D97-AF65-F5344CB8AC3E}">
        <p14:creationId xmlns:p14="http://schemas.microsoft.com/office/powerpoint/2010/main" val="1701416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xmlns=""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p>
              <a:p>
                <a:pPr marL="742950" lvl="1" indent="-285750">
                  <a:spcBef>
                    <a:spcPts val="600"/>
                  </a:spcBef>
                  <a:buClr>
                    <a:srgbClr val="110087"/>
                  </a:buClr>
                  <a:buSzPct val="88000"/>
                  <a:buFont typeface="Wingdings" panose="05000000000000000000" pitchFamily="2" charset="2"/>
                  <a:buChar char="p"/>
                </a:pP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将刚才的合并起来即可获得总时间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引入几个概念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𝜓</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从停下放行李</a:t>
                </a:r>
                <a:r>
                  <a:rPr lang="zh-CN" altLang="en-US" sz="1500" b="0" dirty="0" smtClean="0">
                    <a:latin typeface="Times New Roman" panose="02020603050405020304" pitchFamily="18" charset="0"/>
                    <a:ea typeface="宋体" panose="02010600030101010101" pitchFamily="2" charset="-122"/>
                    <a:cs typeface="Times New Roman" panose="02020603050405020304" pitchFamily="18" charset="0"/>
                  </a:rPr>
                  <a:t>到就座的</a:t>
                </a:r>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a:t>
                </a:r>
              </a:p>
              <a:p>
                <a:pPr marL="1200150" lvl="2"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为乘客</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在第</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1500" b="0" dirty="0">
                    <a:latin typeface="Times New Roman" panose="02020603050405020304" pitchFamily="18" charset="0"/>
                    <a:ea typeface="宋体" panose="02010600030101010101" pitchFamily="2" charset="-122"/>
                    <a:cs typeface="Times New Roman" panose="02020603050405020304" pitchFamily="18" charset="0"/>
                  </a:rPr>
                  <a:t>个单元格中花费的时间 </a:t>
                </a:r>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is the passenger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5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55484094"/>
              </p:ext>
            </p:extLst>
          </p:nvPr>
        </p:nvGraphicFramePr>
        <p:xfrm>
          <a:off x="2288577" y="3944403"/>
          <a:ext cx="8410426" cy="300849"/>
        </p:xfrm>
        <a:graphic>
          <a:graphicData uri="http://schemas.openxmlformats.org/presentationml/2006/ole">
            <mc:AlternateContent xmlns:mc="http://schemas.openxmlformats.org/markup-compatibility/2006">
              <mc:Choice xmlns:v="urn:schemas-microsoft-com:vml" Requires="v">
                <p:oleObj spid="_x0000_s7312" name="AxMath" r:id="rId5" imgW="5991840" imgH="213840" progId="Equation.AxMath">
                  <p:embed/>
                </p:oleObj>
              </mc:Choice>
              <mc:Fallback>
                <p:oleObj name="AxMath" r:id="rId5" imgW="5991840" imgH="213840" progId="Equation.AxMath">
                  <p:embed/>
                  <p:pic>
                    <p:nvPicPr>
                      <p:cNvPr id="2" name="对象 1"/>
                      <p:cNvPicPr/>
                      <p:nvPr/>
                    </p:nvPicPr>
                    <p:blipFill>
                      <a:blip r:embed="rId6"/>
                      <a:stretch>
                        <a:fillRect/>
                      </a:stretch>
                    </p:blipFill>
                    <p:spPr>
                      <a:xfrm>
                        <a:off x="2288577" y="3944403"/>
                        <a:ext cx="8410426" cy="30084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845775"/>
              </p:ext>
            </p:extLst>
          </p:nvPr>
        </p:nvGraphicFramePr>
        <p:xfrm>
          <a:off x="2292367" y="4933687"/>
          <a:ext cx="7607263" cy="627403"/>
        </p:xfrm>
        <a:graphic>
          <a:graphicData uri="http://schemas.openxmlformats.org/presentationml/2006/ole">
            <mc:AlternateContent xmlns:mc="http://schemas.openxmlformats.org/markup-compatibility/2006">
              <mc:Choice xmlns:v="urn:schemas-microsoft-com:vml" Requires="v">
                <p:oleObj spid="_x0000_s7313" name="AxMath" r:id="rId7" imgW="4158000" imgH="342360" progId="Equation.AxMath">
                  <p:embed/>
                </p:oleObj>
              </mc:Choice>
              <mc:Fallback>
                <p:oleObj name="AxMath" r:id="rId7" imgW="4158000" imgH="342360" progId="Equation.AxMath">
                  <p:embed/>
                  <p:pic>
                    <p:nvPicPr>
                      <p:cNvPr id="4" name="对象 3"/>
                      <p:cNvPicPr/>
                      <p:nvPr/>
                    </p:nvPicPr>
                    <p:blipFill>
                      <a:blip r:embed="rId8"/>
                      <a:stretch>
                        <a:fillRect/>
                      </a:stretch>
                    </p:blipFill>
                    <p:spPr>
                      <a:xfrm>
                        <a:off x="2292367" y="4933687"/>
                        <a:ext cx="7607263" cy="627403"/>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xmlns=""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4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xmlns=""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计算总时间</a:t>
                </a: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Calculating total time</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则我们可以得到总时间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Then we can calculate the total time spent by </a:t>
                </a:r>
                <a14:m>
                  <m:oMath xmlns:m="http://schemas.openxmlformats.org/officeDocument/2006/math">
                    <m:r>
                      <a:rPr lang="en-US" altLang="zh-CN" sz="15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smtClean="0">
                    <a:latin typeface="Times New Roman" panose="02020603050405020304" pitchFamily="18" charset="0"/>
                    <a:ea typeface="宋体" panose="02010600030101010101" pitchFamily="2" charset="-122"/>
                    <a:cs typeface="Times New Roman" panose="02020603050405020304" pitchFamily="18" charset="0"/>
                  </a:rPr>
                  <a:t>那么</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整个登机过程的时间为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And the total time of boarding is:</a:t>
                </a: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5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500"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310829679"/>
              </p:ext>
            </p:extLst>
          </p:nvPr>
        </p:nvGraphicFramePr>
        <p:xfrm>
          <a:off x="1890713" y="3040561"/>
          <a:ext cx="8410575" cy="927100"/>
        </p:xfrm>
        <a:graphic>
          <a:graphicData uri="http://schemas.openxmlformats.org/presentationml/2006/ole">
            <mc:AlternateContent xmlns:mc="http://schemas.openxmlformats.org/markup-compatibility/2006">
              <mc:Choice xmlns:v="urn:schemas-microsoft-com:vml" Requires="v">
                <p:oleObj spid="_x0000_s11362" name="AxMath" r:id="rId5" imgW="5991840" imgH="662760" progId="Equation.AxMath">
                  <p:embed/>
                </p:oleObj>
              </mc:Choice>
              <mc:Fallback>
                <p:oleObj name="AxMath" r:id="rId5" imgW="5991840" imgH="662760" progId="Equation.AxMath">
                  <p:embed/>
                  <p:pic>
                    <p:nvPicPr>
                      <p:cNvPr id="2" name="对象 1"/>
                      <p:cNvPicPr/>
                      <p:nvPr/>
                    </p:nvPicPr>
                    <p:blipFill>
                      <a:blip r:embed="rId6"/>
                      <a:stretch>
                        <a:fillRect/>
                      </a:stretch>
                    </p:blipFill>
                    <p:spPr>
                      <a:xfrm>
                        <a:off x="1890713" y="3040561"/>
                        <a:ext cx="8410575" cy="9271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47890226"/>
              </p:ext>
            </p:extLst>
          </p:nvPr>
        </p:nvGraphicFramePr>
        <p:xfrm>
          <a:off x="5239265" y="4565057"/>
          <a:ext cx="1713471" cy="434470"/>
        </p:xfrm>
        <a:graphic>
          <a:graphicData uri="http://schemas.openxmlformats.org/presentationml/2006/ole">
            <mc:AlternateContent xmlns:mc="http://schemas.openxmlformats.org/markup-compatibility/2006">
              <mc:Choice xmlns:v="urn:schemas-microsoft-com:vml" Requires="v">
                <p:oleObj spid="_x0000_s11363"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565057"/>
                        <a:ext cx="1713471" cy="434470"/>
                      </a:xfrm>
                      <a:prstGeom prst="rect">
                        <a:avLst/>
                      </a:prstGeom>
                    </p:spPr>
                  </p:pic>
                </p:oleObj>
              </mc:Fallback>
            </mc:AlternateContent>
          </a:graphicData>
        </a:graphic>
      </p:graphicFrame>
      <p:sp>
        <p:nvSpPr>
          <p:cNvPr id="12" name="标题 3">
            <a:extLst>
              <a:ext uri="{FF2B5EF4-FFF2-40B4-BE49-F238E27FC236}">
                <a16:creationId xmlns:a16="http://schemas.microsoft.com/office/drawing/2014/main" xmlns="" id="{BF74F1FE-7DAD-4E17-BE6B-B29EDC6A90C0}"/>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构建数学模型计算登机时间（总时间）</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(Total time)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4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“并行性”的定义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The definition of </a:t>
                </a:r>
                <a:r>
                  <a:rPr lang="en-US" altLang="zh-CN" sz="15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提出背景</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（定性）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希望让更多的单元格过道被占用（即有乘客在其中放行李），使得系统的效率得到提升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我们对于并行性的定义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简言之</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过道占有率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occupation rate in brief</a:t>
                </a:r>
              </a:p>
              <a:p>
                <a:pPr marL="1657350" lvl="3"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假设过道中被占有的单元格数量为</a:t>
                </a:r>
                <a14:m>
                  <m:oMath xmlns:m="http://schemas.openxmlformats.org/officeDocument/2006/math">
                    <m:sSub>
                      <m:sSub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，总单元格数为</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，则我们定义：</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5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aisle cells.</a:t>
                </a:r>
              </a:p>
              <a:p>
                <a:endParaRPr lang="zh-CN" altLang="en-US" sz="1500"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33898398"/>
              </p:ext>
            </p:extLst>
          </p:nvPr>
        </p:nvGraphicFramePr>
        <p:xfrm>
          <a:off x="4232684" y="6236447"/>
          <a:ext cx="3726630" cy="621553"/>
        </p:xfrm>
        <a:graphic>
          <a:graphicData uri="http://schemas.openxmlformats.org/presentationml/2006/ole">
            <mc:AlternateContent xmlns:mc="http://schemas.openxmlformats.org/markup-compatibility/2006">
              <mc:Choice xmlns:v="urn:schemas-microsoft-com:vml" Requires="v">
                <p:oleObj spid="_x0000_s8253"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4" y="6236447"/>
                        <a:ext cx="3726630" cy="621553"/>
                      </a:xfrm>
                      <a:prstGeom prst="rect">
                        <a:avLst/>
                      </a:prstGeom>
                    </p:spPr>
                  </p:pic>
                </p:oleObj>
              </mc:Fallback>
            </mc:AlternateContent>
          </a:graphicData>
        </a:graphic>
      </p:graphicFrame>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292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前述计算表明乘客的速度遵循递推式，并且遵循线性模型的关系</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Previous calculations infer that the velocities of passengers follow a recursion formula and that they follow a linear pattern.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而想让总时间变小，本模型中定义的“速度”需要尽量小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in order to minimize total time,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one defined in our model) should also be minimized. </a:t>
            </a:r>
            <a:endParaRPr lang="zh-CN" altLang="en-US" sz="1500" dirty="0"/>
          </a:p>
        </p:txBody>
      </p:sp>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360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（半定量分析）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因此希望让“速度”的增加次数尽可能小，或是尽可能长时间维持在最小值</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That’s why we want the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speed</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increase fewer times or maintain its minimum for a long period of time.</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所以希望过道的占用率更大，这样乘客能够保持更长时间（现实中的）的最大速度，直到所有在过道中的人再次开始放行李</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So by hoping the aisle has higher occupancy, passengers can maintain the maximum speed (in reality) until all the passengers in the aisle start stowing luggage again.</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因此我们使用“过道占有率”来作为总时间的衡量指标</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Therefore we use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aisle occupancy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total time.</a:t>
            </a:r>
          </a:p>
          <a:p>
            <a:endParaRPr lang="zh-CN" altLang="en-US" sz="1500" dirty="0"/>
          </a:p>
        </p:txBody>
      </p:sp>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7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B21A5DC9-2913-4FF9-AB87-02847AEF89C1}"/>
              </a:ext>
            </a:extLst>
          </p:cNvPr>
          <p:cNvSpPr>
            <a:spLocks noGrp="1"/>
          </p:cNvSpPr>
          <p:nvPr>
            <p:ph idx="1"/>
          </p:nvPr>
        </p:nvSpPr>
        <p:spPr/>
        <p:txBody>
          <a:bodyPr anchor="t">
            <a:noAutofit/>
          </a:bodyPr>
          <a:lstStyle/>
          <a:p>
            <a:pPr marL="0" indent="0" algn="ctr">
              <a:spcBef>
                <a:spcPts val="600"/>
              </a:spcBef>
              <a:buClr>
                <a:srgbClr val="110087"/>
              </a:buClr>
              <a:buSzPct val="88000"/>
              <a:buNone/>
            </a:pPr>
            <a:r>
              <a:rPr lang="zh-CN" altLang="en-US"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并行性 </a:t>
            </a:r>
            <a:r>
              <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zh-CN" altLang="en-US"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关于并行性真正意义的探讨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The discussion into the deep meanings of </a:t>
            </a:r>
            <a:r>
              <a:rPr lang="en-US" altLang="zh-CN" sz="1500"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数学推导</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（全定量分析）</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（满格的最优性）</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 Claim 1 (the optimality of all cells being occupied)</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该结论从另一方面也验证了本模型的正确性。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200150" lvl="2" indent="-285750">
              <a:spcBef>
                <a:spcPts val="600"/>
              </a:spcBef>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将会在之后的多机型部分出现。</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sz="1500" dirty="0"/>
          </a:p>
        </p:txBody>
      </p:sp>
      <p:sp>
        <p:nvSpPr>
          <p:cNvPr id="13" name="标题 3">
            <a:extLst>
              <a:ext uri="{FF2B5EF4-FFF2-40B4-BE49-F238E27FC236}">
                <a16:creationId xmlns:a16="http://schemas.microsoft.com/office/drawing/2014/main" xmlns="" id="{D795DEA4-BFA0-43D6-9543-D94A2D827323}"/>
              </a:ext>
            </a:extLst>
          </p:cNvPr>
          <p:cNvSpPr>
            <a:spLocks noGrp="1"/>
          </p:cNvSpPr>
          <p:nvPr>
            <p:ph type="title"/>
          </p:nvPr>
        </p:nvSpPr>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8970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V="1">
            <a:off x="1212139" y="5280945"/>
            <a:ext cx="311162" cy="2539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a:extLst>
              <a:ext uri="{FF2B5EF4-FFF2-40B4-BE49-F238E27FC236}">
                <a16:creationId xmlns:a16="http://schemas.microsoft.com/office/drawing/2014/main" xmlns="" id="{8AD24FD5-D038-4C44-8C05-2E044840997F}"/>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构建数学模型计算登机时间（并行性）</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Devising a Model to Calculate Total Boarding Time (</a:t>
            </a:r>
            <a:r>
              <a:rPr lang="en-US" altLang="zh-CN" sz="2000" dirty="0" err="1">
                <a:latin typeface="Times New Roman" panose="02020603050405020304" pitchFamily="18" charset="0"/>
                <a:cs typeface="Times New Roman" panose="02020603050405020304" pitchFamily="18" charset="0"/>
              </a:rPr>
              <a:t>Parallelity</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2" name="内容占位符 11">
            <a:extLst>
              <a:ext uri="{FF2B5EF4-FFF2-40B4-BE49-F238E27FC236}">
                <a16:creationId xmlns:a16="http://schemas.microsoft.com/office/drawing/2014/main" xmlns="" id="{493C1976-DF83-48BE-84DE-FC1B4ECCEC3E}"/>
              </a:ext>
            </a:extLst>
          </p:cNvPr>
          <p:cNvPicPr>
            <a:picLocks noGrp="1" noChangeAspect="1"/>
          </p:cNvPicPr>
          <p:nvPr>
            <p:ph idx="1"/>
          </p:nvPr>
        </p:nvPicPr>
        <p:blipFill>
          <a:blip r:embed="rId3"/>
          <a:stretch>
            <a:fillRect/>
          </a:stretch>
        </p:blipFill>
        <p:spPr>
          <a:xfrm>
            <a:off x="2671249" y="2088682"/>
            <a:ext cx="6849502" cy="4692316"/>
          </a:xfrm>
          <a:prstGeom prst="rect">
            <a:avLst/>
          </a:prstGeom>
        </p:spPr>
      </p:pic>
    </p:spTree>
    <p:extLst>
      <p:ext uri="{BB962C8B-B14F-4D97-AF65-F5344CB8AC3E}">
        <p14:creationId xmlns:p14="http://schemas.microsoft.com/office/powerpoint/2010/main" val="29829190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89AF4148-4CBF-443B-9E2E-A7A790085AA6}"/>
              </a:ext>
            </a:extLst>
          </p:cNvPr>
          <p:cNvSpPr>
            <a:spLocks noGrp="1"/>
          </p:cNvSpPr>
          <p:nvPr>
            <p:ph idx="1"/>
          </p:nvPr>
        </p:nvSpPr>
        <p:spPr/>
        <p:txBody>
          <a:bodyPr anchor="t">
            <a:noAutofit/>
          </a:bodyPr>
          <a:lstStyle/>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对于每名乘客来说，其离机过程就是其登机过程的逆过程：其运动过程恰好完全相反，从取出行李，经过走廊到抵达飞机入口。</a:t>
            </a:r>
            <a:endParaRPr lang="en-US" altLang="zh-CN" sz="1500" dirty="0">
              <a:latin typeface="Times New Roman" panose="02020603050405020304" pitchFamily="18" charset="0"/>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each passenger, the disembarking process is the reverse of the boarding process: the motivation is quite the opposite, from getting the luggage out, going through the aisle, to reaching the aircraft entrance.</a:t>
            </a:r>
          </a:p>
          <a:p>
            <a:pPr>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rPr>
              <a:t>因此，由于过程相似，显然我们可以得到，离机的最佳策略和登机类似，也要让过道尽量被占用，以达到最高的并行性。</a:t>
            </a:r>
            <a:endParaRPr lang="en-US" altLang="zh-CN" sz="1500"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because of the similar process, it’s obvious that the best disembarking strategy is similar to embarking: to make sure the aisles are used to maximize the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zh-CN" altLang="en-US" sz="1500" dirty="0">
                <a:latin typeface="S宋体"/>
                <a:ea typeface="宋体" panose="02010600030101010101" pitchFamily="2" charset="-122"/>
                <a:cs typeface="Times New Roman" panose="02020603050405020304" pitchFamily="18" charset="0"/>
              </a:rPr>
              <a:t>然而，不同点是，在离机过程中，由于乘客都忙于取行李，根本不存在让位的可能（因为走廊被堵住）。因此，每一排上乘客的离机顺序就是简单的从外到内。由于离机时每一个走廊单元格都能被拿行李或缓慢行进的乘客占用，相当于乘客以理想方式排队，并行性高于登机，因此离机所需时间会短于登机。</a:t>
            </a:r>
            <a:endParaRPr lang="en-US" altLang="zh-CN" sz="1500" dirty="0">
              <a:latin typeface="S宋体"/>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However, the difference is that during disembarking, there’s no possibility of offering cells for the aisle is blocked when passengers are getting the luggage out. Thus the disembarking sequence of each row is simply aisle to window. All the aisle cells can be occupied, passengers getting luggage out or walking slowly, the same as queuing in the ideal way, having higher </a:t>
            </a:r>
            <a:r>
              <a:rPr lang="en-US" altLang="zh-CN" sz="1500" dirty="0" err="1">
                <a:latin typeface="Times New Roman" panose="02020603050405020304" pitchFamily="18" charset="0"/>
                <a:cs typeface="Times New Roman" panose="02020603050405020304" pitchFamily="18" charset="0"/>
              </a:rPr>
              <a:t>parallelity</a:t>
            </a:r>
            <a:r>
              <a:rPr lang="en-US" altLang="zh-CN" sz="1500" dirty="0">
                <a:latin typeface="Times New Roman" panose="02020603050405020304" pitchFamily="18" charset="0"/>
                <a:cs typeface="Times New Roman" panose="02020603050405020304" pitchFamily="18" charset="0"/>
              </a:rPr>
              <a:t> than boarding, the time needed is shorter than boarding.</a:t>
            </a:r>
          </a:p>
        </p:txBody>
      </p:sp>
      <p:sp>
        <p:nvSpPr>
          <p:cNvPr id="8" name="标题 3">
            <a:extLst>
              <a:ext uri="{FF2B5EF4-FFF2-40B4-BE49-F238E27FC236}">
                <a16:creationId xmlns:a16="http://schemas.microsoft.com/office/drawing/2014/main" xmlns="" id="{53FAD796-229C-4B2F-BC76-D6C30F14D18C}"/>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离机与登机的等效性证明</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Proof of Equality Between Boarding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Disembarking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74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AA22997E-BB00-4546-B738-DEBD06CBE910}"/>
              </a:ext>
            </a:extLst>
          </p:cNvPr>
          <p:cNvSpPr>
            <a:spLocks noGrp="1"/>
          </p:cNvSpPr>
          <p:nvPr>
            <p:ph idx="1"/>
          </p:nvPr>
        </p:nvSpPr>
        <p:spPr>
          <a:xfrm>
            <a:off x="818712" y="2222287"/>
            <a:ext cx="10554574" cy="4727153"/>
          </a:xfrm>
        </p:spPr>
        <p:txBody>
          <a:bodyPr anchor="t">
            <a:noAutofit/>
          </a:bodyPr>
          <a:lstStyle/>
          <a:p>
            <a:pPr>
              <a:buClr>
                <a:srgbClr val="110087"/>
              </a:buClr>
              <a:buSzPct val="88000"/>
              <a:buFont typeface="Wingdings" panose="05000000000000000000" pitchFamily="2" charset="2"/>
              <a:buChar char="p"/>
            </a:pPr>
            <a:r>
              <a:rPr lang="zh-CN" altLang="en-US" sz="1500" b="1" dirty="0">
                <a:latin typeface="宋体" panose="02010600030101010101" pitchFamily="2" charset="-122"/>
                <a:ea typeface="宋体" panose="02010600030101010101" pitchFamily="2" charset="-122"/>
              </a:rPr>
              <a:t>对于任意一种方案，乘客可能会由于某些因素而感到不满意。根据我们对现实生活中坐飞机的经历，有这样几个主要因素：</a:t>
            </a:r>
            <a:endParaRPr lang="en-US" altLang="zh-CN" sz="1500" b="1" dirty="0">
              <a:latin typeface="宋体" panose="02010600030101010101" pitchFamily="2" charset="-122"/>
              <a:ea typeface="宋体" panose="02010600030101010101" pitchFamily="2" charset="-122"/>
            </a:endParaRPr>
          </a:p>
          <a:p>
            <a:pPr>
              <a:buClr>
                <a:srgbClr val="110087"/>
              </a:buClr>
              <a:buSzPct val="88000"/>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For whatever method, passengers may feel unsatisfied due to various reasons. According to our experience in real life, here are some major factors: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排队时间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让座时间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同一排内乘客登机时间的标准差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standard variance of the boarding time of the passengers in the same row</a:t>
            </a:r>
          </a:p>
          <a:p>
            <a:pPr lvl="2">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这个因素的引入是为了考虑坐在同一排的同行（一般是家庭）的旅客被拆散登机带来的不满意度</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introduced to consider the dissatisfaction of the split of the fellow passengers (usually families) in the same row</a:t>
            </a:r>
          </a:p>
          <a:p>
            <a:pPr lvl="2">
              <a:buClr>
                <a:srgbClr val="110087"/>
              </a:buClr>
              <a:buSzPct val="88000"/>
              <a:buFont typeface="Wingdings" panose="05000000000000000000" pitchFamily="2" charset="2"/>
              <a:buChar char="p"/>
            </a:pPr>
            <a:r>
              <a:rPr lang="zh-CN" altLang="en-US" sz="1500" dirty="0">
                <a:latin typeface="Ss"/>
                <a:ea typeface="宋体" panose="02010600030101010101" pitchFamily="2" charset="-122"/>
                <a:cs typeface="Times New Roman" panose="02020603050405020304" pitchFamily="18" charset="0"/>
              </a:rPr>
              <a:t>这个因素因为误删没有在论文中显示，后文突然出现可能会显得突兀</a:t>
            </a:r>
            <a:endParaRPr lang="en-US" altLang="zh-CN" sz="1500" dirty="0">
              <a:latin typeface="Ss"/>
              <a:ea typeface="宋体" panose="02010600030101010101" pitchFamily="2" charset="-122"/>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This factor was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unexpectedly </a:t>
            </a:r>
            <a:r>
              <a:rPr lang="en-US" altLang="zh-CN" sz="1500" dirty="0" err="1" smtClean="0">
                <a:latin typeface="Times New Roman" panose="02020603050405020304" pitchFamily="18" charset="0"/>
                <a:ea typeface="宋体" panose="02010600030101010101" pitchFamily="2" charset="-122"/>
                <a:cs typeface="Times New Roman" panose="02020603050405020304" pitchFamily="18" charset="0"/>
              </a:rPr>
              <a:t>unshown</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in the essay so it may be abrupt when appearing later</a:t>
            </a:r>
          </a:p>
          <a:p>
            <a:pPr lvl="1">
              <a:buClr>
                <a:srgbClr val="110087"/>
              </a:buClr>
              <a:buSzPct val="88000"/>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总不满意度是这三个因素的加权和，三个因素的权值分别是</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250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p>
          <a:p>
            <a:pPr lvl="1">
              <a:buClr>
                <a:srgbClr val="110087"/>
              </a:buClr>
              <a:buSzPct val="88000"/>
              <a:buFont typeface="Wingdings" panose="05000000000000000000" pitchFamily="2" charset="2"/>
              <a:buChar char="p"/>
            </a:pP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total dissatisfaction is the weighted sum of the three factors, the weight respectively 1, 250 and </a:t>
            </a:r>
            <a:r>
              <a:rPr lang="en-US" altLang="zh-CN" sz="1500" dirty="0" smtClean="0">
                <a:latin typeface="Times New Roman" panose="02020603050405020304" pitchFamily="18" charset="0"/>
                <a:ea typeface="宋体" panose="02010600030101010101" pitchFamily="2" charset="-122"/>
                <a:cs typeface="Times New Roman" panose="02020603050405020304" pitchFamily="18" charset="0"/>
              </a:rPr>
              <a:t>10.</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3">
            <a:extLst>
              <a:ext uri="{FF2B5EF4-FFF2-40B4-BE49-F238E27FC236}">
                <a16:creationId xmlns:a16="http://schemas.microsoft.com/office/drawing/2014/main" xmlns="" id="{016BC7E1-BEF4-438F-B6B9-EDB6F6E327D3}"/>
              </a:ext>
            </a:extLst>
          </p:cNvPr>
          <p:cNvSpPr>
            <a:spLocks noGrp="1"/>
          </p:cNvSpPr>
          <p:nvPr>
            <p:ph type="title"/>
          </p:nvPr>
        </p:nvSpPr>
        <p:spPr>
          <a:xfrm>
            <a:off x="810000" y="447188"/>
            <a:ext cx="10571998" cy="970450"/>
          </a:xfrm>
        </p:spPr>
        <p:txBody>
          <a:bodyPr anchor="b">
            <a:noAutofit/>
          </a:bodyPr>
          <a:lstStyle/>
          <a:p>
            <a:r>
              <a:rPr lang="zh-CN" altLang="en-US" dirty="0">
                <a:solidFill>
                  <a:srgbClr val="FFFFFF"/>
                </a:solidFill>
                <a:latin typeface="Times New Roman" panose="02020603050405020304" pitchFamily="18" charset="0"/>
                <a:cs typeface="Times New Roman" panose="02020603050405020304" pitchFamily="18" charset="0"/>
              </a:rPr>
              <a:t>满意度指数</a:t>
            </a:r>
            <a:r>
              <a:rPr lang="en-US" altLang="zh-CN" dirty="0">
                <a:solidFill>
                  <a:srgbClr val="FFFFFF"/>
                </a:solidFill>
                <a:latin typeface="Times New Roman" panose="02020603050405020304" pitchFamily="18" charset="0"/>
                <a:cs typeface="Times New Roman" panose="02020603050405020304" pitchFamily="18" charset="0"/>
              </a:rPr>
              <a:t/>
            </a:r>
            <a:br>
              <a:rPr lang="en-US" altLang="zh-CN" dirty="0">
                <a:solidFill>
                  <a:srgbClr val="FFFFFF"/>
                </a:solidFill>
                <a:latin typeface="Times New Roman" panose="02020603050405020304" pitchFamily="18" charset="0"/>
                <a:cs typeface="Times New Roman" panose="02020603050405020304" pitchFamily="18" charset="0"/>
              </a:rPr>
            </a:br>
            <a:r>
              <a:rPr lang="en-US" altLang="zh-CN" sz="2000" dirty="0">
                <a:solidFill>
                  <a:srgbClr val="FFFFFF"/>
                </a:solidFill>
                <a:latin typeface="Times New Roman" panose="02020603050405020304" pitchFamily="18" charset="0"/>
                <a:cs typeface="Times New Roman" panose="02020603050405020304" pitchFamily="18" charset="0"/>
              </a:rPr>
              <a:t>Satisfaction Index</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2047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E4E0C3EB-1768-4C67-B272-634C099FBE5D}"/>
              </a:ext>
            </a:extLst>
          </p:cNvPr>
          <p:cNvSpPr>
            <a:spLocks noGrp="1"/>
          </p:cNvSpPr>
          <p:nvPr>
            <p:ph idx="1"/>
          </p:nvPr>
        </p:nvSpPr>
        <p:spPr/>
        <p:txBody>
          <a:bodyPr anchor="t">
            <a:normAutofit lnSpcReduction="10000"/>
          </a:bodyPr>
          <a:lstStyle/>
          <a:p>
            <a:pPr>
              <a:buClr>
                <a:srgbClr val="110087"/>
              </a:buClr>
              <a:buSzPct val="88000"/>
              <a:buFont typeface="Wingdings" panose="05000000000000000000" pitchFamily="2" charset="2"/>
              <a:buChar char="p"/>
            </a:pPr>
            <a:r>
              <a:rPr lang="zh-CN" altLang="en-US" sz="1600" b="1" dirty="0">
                <a:solidFill>
                  <a:schemeClr val="accent1"/>
                </a:solidFill>
                <a:latin typeface="Times New Roman" panose="02020603050405020304" pitchFamily="18" charset="0"/>
                <a:ea typeface="+mj-ea"/>
                <a:cs typeface="Times New Roman" panose="02020603050405020304" pitchFamily="18" charset="0"/>
              </a:rPr>
              <a:t>为什么是</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250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a:t>
            </a:r>
            <a:r>
              <a:rPr lang="en-US" altLang="zh-CN" sz="1600" b="1" dirty="0">
                <a:solidFill>
                  <a:schemeClr val="accent1"/>
                </a:solidFill>
                <a:latin typeface="Times New Roman" panose="02020603050405020304" pitchFamily="18" charset="0"/>
                <a:ea typeface="+mj-ea"/>
                <a:cs typeface="Times New Roman" panose="02020603050405020304" pitchFamily="18" charset="0"/>
              </a:rPr>
              <a:t>10</a:t>
            </a:r>
            <a:r>
              <a:rPr lang="zh-CN" altLang="en-US" sz="1600" b="1" dirty="0">
                <a:solidFill>
                  <a:schemeClr val="accent1"/>
                </a:solidFill>
                <a:latin typeface="Times New Roman" panose="02020603050405020304" pitchFamily="18" charset="0"/>
                <a:ea typeface="+mj-ea"/>
                <a:cs typeface="Times New Roman" panose="02020603050405020304" pitchFamily="18" charset="0"/>
              </a:rPr>
              <a:t>三个数？</a:t>
            </a:r>
            <a:endParaRPr lang="en-US" altLang="zh-CN" sz="1600" b="1" dirty="0">
              <a:solidFill>
                <a:schemeClr val="accent1"/>
              </a:solidFill>
              <a:latin typeface="Times New Roman" panose="02020603050405020304" pitchFamily="18" charset="0"/>
              <a:ea typeface="+mj-ea"/>
              <a:cs typeface="Times New Roman" panose="02020603050405020304" pitchFamily="18" charset="0"/>
            </a:endParaRPr>
          </a:p>
          <a:p>
            <a:pPr>
              <a:buClr>
                <a:srgbClr val="110087"/>
              </a:buClr>
              <a:buSzPct val="88000"/>
              <a:buFont typeface="Wingdings" panose="05000000000000000000" pitchFamily="2" charset="2"/>
              <a:buChar char="p"/>
            </a:pPr>
            <a:r>
              <a:rPr lang="en-US" altLang="zh-CN" sz="1600" b="1" dirty="0">
                <a:solidFill>
                  <a:schemeClr val="accent1"/>
                </a:solidFill>
                <a:latin typeface="Times New Roman" panose="02020603050405020304" pitchFamily="18" charset="0"/>
                <a:ea typeface="+mj-ea"/>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a:t>
            </a:r>
            <a:r>
              <a:rPr lang="zh-CN" altLang="en-US" sz="1600" dirty="0">
                <a:latin typeface="Times New Roman" panose="02020603050405020304" pitchFamily="18" charset="0"/>
                <a:ea typeface="+mj-ea"/>
                <a:cs typeface="Times New Roman" panose="02020603050405020304" pitchFamily="18" charset="0"/>
              </a:rPr>
              <a:t>是为了标准化</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1 is for standardization</a:t>
            </a:r>
          </a:p>
          <a:p>
            <a:pPr lvl="1">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其他数字是为了统一三个因素的量级（显然排队的时间长于让座的时间但让座引起的不满更大），同时第三个因素的影响也很大，但同行旅客占比较低</a:t>
            </a:r>
            <a:endParaRPr lang="en-US" altLang="zh-CN" sz="1600" dirty="0">
              <a:latin typeface="Times New Roman" panose="02020603050405020304" pitchFamily="18" charset="0"/>
              <a:ea typeface="+mj-ea"/>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The other figures are for uniting the magnitudes (obviously the time queuing is longer than the time offering seats, but the latter is more dissatisfying; the third factor is also important but there’re few fellow passengers</a:t>
            </a:r>
          </a:p>
          <a:p>
            <a:pPr lvl="2">
              <a:buClr>
                <a:srgbClr val="110087"/>
              </a:buClr>
              <a:buSzPct val="88000"/>
              <a:buFont typeface="Wingdings" panose="05000000000000000000" pitchFamily="2" charset="2"/>
              <a:buChar char="p"/>
            </a:pPr>
            <a:r>
              <a:rPr lang="zh-CN" altLang="en-US" sz="1600" dirty="0">
                <a:latin typeface="Times New Roman" panose="02020603050405020304" pitchFamily="18" charset="0"/>
                <a:ea typeface="+mj-ea"/>
                <a:cs typeface="Times New Roman" panose="02020603050405020304" pitchFamily="18" charset="0"/>
              </a:rPr>
              <a:t>较为统一的量级可以使最终的总满意指数综合这三项指标，而不是偏重其中某一项</a:t>
            </a:r>
            <a:endParaRPr lang="en-US" altLang="zh-CN" sz="1600" dirty="0">
              <a:latin typeface="Times New Roman" panose="02020603050405020304" pitchFamily="18" charset="0"/>
              <a:ea typeface="+mj-ea"/>
              <a:cs typeface="Times New Roman" panose="02020603050405020304" pitchFamily="18" charset="0"/>
            </a:endParaRPr>
          </a:p>
          <a:p>
            <a:pPr lvl="2">
              <a:buClr>
                <a:srgbClr val="110087"/>
              </a:buClr>
              <a:buSzPct val="88000"/>
              <a:buFont typeface="Wingdings" panose="05000000000000000000" pitchFamily="2" charset="2"/>
              <a:buChar char="p"/>
            </a:pPr>
            <a:r>
              <a:rPr lang="en-US" altLang="zh-CN" sz="1600" dirty="0">
                <a:latin typeface="Times New Roman" panose="02020603050405020304" pitchFamily="18" charset="0"/>
                <a:ea typeface="+mj-ea"/>
                <a:cs typeface="Times New Roman" panose="02020603050405020304" pitchFamily="18" charset="0"/>
              </a:rPr>
              <a:t>United magnitudes can make the ultimate dissatisfaction index combine the three indexes instead of tending to one of them</a:t>
            </a:r>
          </a:p>
        </p:txBody>
      </p:sp>
      <p:sp>
        <p:nvSpPr>
          <p:cNvPr id="7" name="标题 3">
            <a:extLst>
              <a:ext uri="{FF2B5EF4-FFF2-40B4-BE49-F238E27FC236}">
                <a16:creationId xmlns:a16="http://schemas.microsoft.com/office/drawing/2014/main" xmlns="" id="{F74534B8-96D4-4BE5-A088-A05F47A785E1}"/>
              </a:ext>
            </a:extLst>
          </p:cNvPr>
          <p:cNvSpPr>
            <a:spLocks noGrp="1"/>
          </p:cNvSpPr>
          <p:nvPr>
            <p:ph type="title"/>
          </p:nvPr>
        </p:nvSpPr>
        <p:spPr>
          <a:xfrm>
            <a:off x="810000" y="447188"/>
            <a:ext cx="10571998" cy="970450"/>
          </a:xfrm>
        </p:spPr>
        <p:txBody>
          <a:bodyPr anchor="b">
            <a:noAutofit/>
          </a:bodyPr>
          <a:lstStyle/>
          <a:p>
            <a:r>
              <a:rPr lang="zh-CN" altLang="en-US" dirty="0">
                <a:latin typeface="Times New Roman" panose="02020603050405020304" pitchFamily="18" charset="0"/>
                <a:cs typeface="Times New Roman" panose="02020603050405020304" pitchFamily="18" charset="0"/>
              </a:rPr>
              <a:t>满意度指数</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Satisfaction Index</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447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任务分割</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Our Work</a:t>
            </a:r>
            <a:endParaRPr lang="zh-CN" altLang="en-US" sz="2000" dirty="0">
              <a:latin typeface="Times New Roman" panose="02020603050405020304" pitchFamily="18" charset="0"/>
              <a:cs typeface="Times New Roman" panose="02020603050405020304" pitchFamily="18" charset="0"/>
            </a:endParaRPr>
          </a:p>
        </p:txBody>
      </p:sp>
      <p:sp>
        <p:nvSpPr>
          <p:cNvPr id="3" name="副标题 2"/>
          <p:cNvSpPr>
            <a:spLocks noGrp="1"/>
          </p:cNvSpPr>
          <p:nvPr>
            <p:ph idx="1"/>
          </p:nvPr>
        </p:nvSpPr>
        <p:spPr/>
        <p:txBody>
          <a:bodyPr anchor="t">
            <a:noAutofit/>
          </a:bodyPr>
          <a:lstStyle/>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设计出一个</a:t>
            </a:r>
            <a:r>
              <a:rPr lang="zh-CN" altLang="en-US" sz="1500" b="1" dirty="0">
                <a:latin typeface="Times New Roman" panose="02020603050405020304" pitchFamily="18" charset="0"/>
                <a:cs typeface="Times New Roman" panose="02020603050405020304" pitchFamily="18" charset="0"/>
              </a:rPr>
              <a:t>可以计算出登机离机时间</a:t>
            </a:r>
            <a:r>
              <a:rPr lang="zh-CN" altLang="en-US" sz="1500" dirty="0">
                <a:latin typeface="Times New Roman" panose="02020603050405020304" pitchFamily="18" charset="0"/>
                <a:cs typeface="Times New Roman" panose="02020603050405020304" pitchFamily="18" charset="0"/>
              </a:rPr>
              <a:t>且可以</a:t>
            </a:r>
            <a:r>
              <a:rPr lang="zh-CN" altLang="en-US" sz="1500" b="1" dirty="0">
                <a:latin typeface="Times New Roman" panose="02020603050405020304" pitchFamily="18" charset="0"/>
                <a:cs typeface="Times New Roman" panose="02020603050405020304" pitchFamily="18" charset="0"/>
              </a:rPr>
              <a:t>应用于所有机型</a:t>
            </a:r>
            <a:r>
              <a:rPr lang="zh-CN" altLang="en-US" sz="1500" dirty="0">
                <a:latin typeface="Times New Roman" panose="02020603050405020304" pitchFamily="18" charset="0"/>
                <a:cs typeface="Times New Roman" panose="02020603050405020304" pitchFamily="18" charset="0"/>
              </a:rPr>
              <a:t>的模型。</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Design a model which can </a:t>
            </a:r>
            <a:r>
              <a:rPr lang="en-US" altLang="zh-CN" sz="1500" b="1" i="0" dirty="0">
                <a:effectLst/>
                <a:latin typeface="Times New Roman" panose="02020603050405020304" pitchFamily="18" charset="0"/>
                <a:cs typeface="Times New Roman" panose="02020603050405020304" pitchFamily="18" charset="0"/>
              </a:rPr>
              <a:t>calculate the time required</a:t>
            </a:r>
            <a:r>
              <a:rPr lang="en-US" altLang="zh-CN" sz="1500" b="0" i="0" dirty="0">
                <a:effectLst/>
                <a:latin typeface="Times New Roman" panose="02020603050405020304" pitchFamily="18" charset="0"/>
                <a:cs typeface="Times New Roman" panose="02020603050405020304" pitchFamily="18" charset="0"/>
              </a:rPr>
              <a:t> to board and disembark which can be </a:t>
            </a:r>
            <a:r>
              <a:rPr lang="en-US" altLang="zh-CN" sz="1500" b="1" i="0" dirty="0">
                <a:effectLst/>
                <a:latin typeface="Times New Roman" panose="02020603050405020304" pitchFamily="18" charset="0"/>
                <a:cs typeface="Times New Roman" panose="02020603050405020304" pitchFamily="18" charset="0"/>
              </a:rPr>
              <a:t>applied to all kinds of planes</a:t>
            </a:r>
            <a:r>
              <a:rPr lang="en-US" altLang="zh-CN" sz="1500" b="0" i="0" dirty="0">
                <a:effectLst/>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在</a:t>
            </a:r>
            <a:r>
              <a:rPr lang="zh-CN" altLang="en-US" sz="1500" b="1" dirty="0">
                <a:latin typeface="Times New Roman" panose="02020603050405020304" pitchFamily="18" charset="0"/>
                <a:cs typeface="Times New Roman" panose="02020603050405020304" pitchFamily="18" charset="0"/>
              </a:rPr>
              <a:t>考虑不同情况</a:t>
            </a:r>
            <a:r>
              <a:rPr lang="zh-CN" altLang="en-US" sz="1500" dirty="0">
                <a:latin typeface="Times New Roman" panose="02020603050405020304" pitchFamily="18" charset="0"/>
                <a:cs typeface="Times New Roman" panose="02020603050405020304" pitchFamily="18" charset="0"/>
              </a:rPr>
              <a:t>，乘客满意度和突发状况的情况下优化模型，并根据模型结果</a:t>
            </a:r>
            <a:r>
              <a:rPr lang="zh-CN" altLang="en-US" sz="1500" b="1" dirty="0">
                <a:latin typeface="Times New Roman" panose="02020603050405020304" pitchFamily="18" charset="0"/>
                <a:cs typeface="Times New Roman" panose="02020603050405020304" pitchFamily="18" charset="0"/>
              </a:rPr>
              <a:t>初步制定出完整方案</a:t>
            </a:r>
            <a:r>
              <a:rPr lang="zh-CN" altLang="en-US" sz="1500" dirty="0">
                <a:latin typeface="Times New Roman" panose="02020603050405020304" pitchFamily="18" charset="0"/>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Improve the model </a:t>
            </a:r>
            <a:r>
              <a:rPr lang="en-US" altLang="zh-CN" sz="1500" b="1" i="0" dirty="0">
                <a:effectLst/>
                <a:latin typeface="Times New Roman" panose="02020603050405020304" pitchFamily="18" charset="0"/>
                <a:cs typeface="Times New Roman" panose="02020603050405020304" pitchFamily="18" charset="0"/>
              </a:rPr>
              <a:t>considering different situations</a:t>
            </a:r>
            <a:r>
              <a:rPr lang="en-US" altLang="zh-CN" sz="1500" dirty="0">
                <a:latin typeface="Times New Roman" panose="02020603050405020304" pitchFamily="18" charset="0"/>
                <a:cs typeface="Times New Roman" panose="02020603050405020304" pitchFamily="18" charset="0"/>
              </a:rPr>
              <a: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satisfaction degree of passengers</a:t>
            </a:r>
            <a:r>
              <a:rPr lang="en-US" altLang="zh-CN" sz="1500" b="0" i="0" dirty="0">
                <a:effectLst/>
                <a:latin typeface="Times New Roman" panose="02020603050405020304" pitchFamily="18" charset="0"/>
                <a:cs typeface="Times New Roman" panose="02020603050405020304" pitchFamily="18" charset="0"/>
              </a:rPr>
              <a:t> and emergency events and </a:t>
            </a:r>
            <a:r>
              <a:rPr lang="en-US" altLang="zh-CN" sz="1500" b="1" i="0" dirty="0">
                <a:effectLst/>
                <a:latin typeface="Times New Roman" panose="02020603050405020304" pitchFamily="18" charset="0"/>
                <a:cs typeface="Times New Roman" panose="02020603050405020304" pitchFamily="18" charset="0"/>
              </a:rPr>
              <a:t>design a brief strategy </a:t>
            </a:r>
            <a:r>
              <a:rPr lang="en-US" altLang="zh-CN" sz="1500" b="0" i="0" dirty="0">
                <a:effectLst/>
                <a:latin typeface="Times New Roman" panose="02020603050405020304" pitchFamily="18" charset="0"/>
                <a:cs typeface="Times New Roman" panose="02020603050405020304" pitchFamily="18" charset="0"/>
              </a:rPr>
              <a:t>based on the results of our model.</a:t>
            </a:r>
            <a:endParaRPr lang="en-US" altLang="zh-C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将我们的模型应用于</a:t>
            </a:r>
            <a:r>
              <a:rPr lang="zh-CN" altLang="en-US" sz="1500" b="1" dirty="0">
                <a:latin typeface="Times New Roman" panose="02020603050405020304" pitchFamily="18" charset="0"/>
                <a:cs typeface="Times New Roman" panose="02020603050405020304" pitchFamily="18" charset="0"/>
              </a:rPr>
              <a:t>真实飞机</a:t>
            </a:r>
            <a:r>
              <a:rPr lang="zh-CN" altLang="en-US" sz="1500" dirty="0">
                <a:latin typeface="Times New Roman" panose="02020603050405020304" pitchFamily="18" charset="0"/>
                <a:cs typeface="Times New Roman" panose="02020603050405020304" pitchFamily="18" charset="0"/>
              </a:rPr>
              <a:t>上，找到</a:t>
            </a:r>
            <a:r>
              <a:rPr lang="zh-CN" altLang="en-US" sz="1500" b="1" dirty="0">
                <a:latin typeface="Times New Roman" panose="02020603050405020304" pitchFamily="18" charset="0"/>
                <a:cs typeface="Times New Roman" panose="02020603050405020304" pitchFamily="18" charset="0"/>
              </a:rPr>
              <a:t>使登离机时间最小化</a:t>
            </a:r>
            <a:r>
              <a:rPr lang="zh-CN" altLang="en-US" sz="1500" dirty="0">
                <a:latin typeface="Times New Roman" panose="02020603050405020304" pitchFamily="18" charset="0"/>
                <a:cs typeface="Times New Roman" panose="02020603050405020304" pitchFamily="18" charset="0"/>
              </a:rPr>
              <a:t>的方案。</a:t>
            </a:r>
          </a:p>
          <a:p>
            <a:pPr>
              <a:buFont typeface="Wingdings" panose="05000000000000000000" pitchFamily="2" charset="2"/>
              <a:buChar char="p"/>
            </a:pPr>
            <a:r>
              <a:rPr lang="en-US" altLang="zh-CN" sz="1500" b="0" i="0" dirty="0">
                <a:effectLst/>
                <a:latin typeface="Times New Roman" panose="02020603050405020304" pitchFamily="18" charset="0"/>
                <a:cs typeface="Times New Roman" panose="02020603050405020304" pitchFamily="18" charset="0"/>
              </a:rPr>
              <a:t>Apply our model to </a:t>
            </a:r>
            <a:r>
              <a:rPr lang="en-US" altLang="zh-CN" sz="1500" b="1" i="0" dirty="0">
                <a:effectLst/>
                <a:latin typeface="Times New Roman" panose="02020603050405020304" pitchFamily="18" charset="0"/>
                <a:cs typeface="Times New Roman" panose="02020603050405020304" pitchFamily="18" charset="0"/>
              </a:rPr>
              <a:t>real-life planes</a:t>
            </a:r>
            <a:r>
              <a:rPr lang="en-US" altLang="zh-CN" sz="1500" b="0" i="0" dirty="0">
                <a:effectLst/>
                <a:latin typeface="Times New Roman" panose="02020603050405020304" pitchFamily="18" charset="0"/>
                <a:cs typeface="Times New Roman" panose="02020603050405020304" pitchFamily="18" charset="0"/>
              </a:rPr>
              <a:t> and find out the best strategy which </a:t>
            </a:r>
            <a:r>
              <a:rPr lang="en-US" altLang="zh-CN" sz="1500" b="1" i="0" dirty="0">
                <a:effectLst/>
                <a:latin typeface="Times New Roman" panose="02020603050405020304" pitchFamily="18" charset="0"/>
                <a:cs typeface="Times New Roman" panose="02020603050405020304" pitchFamily="18" charset="0"/>
              </a:rPr>
              <a:t>minimizes the boarding and disembarking time</a:t>
            </a:r>
            <a:r>
              <a:rPr lang="en-US" altLang="zh-CN" sz="1500" b="0" i="0" dirty="0">
                <a:effectLst/>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482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5029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56.33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Front to Back</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5029 Time Steps = 27 minutes and 56.33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=938.82</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由后</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4092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=854.01</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From Back to Front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4092 Time Steps = 22 minutes and 44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=854.01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x-none" sz="1500" b="1" dirty="0">
                    <a:latin typeface="Times New Roman" panose="02020603050405020304" pitchFamily="18" charset="0"/>
                    <a:ea typeface="宋体" panose="02010600030101010101" pitchFamily="2" charset="-122"/>
                    <a:cs typeface="Times New Roman" panose="02020603050405020304" pitchFamily="18" charset="0"/>
                  </a:rPr>
                  <a:t>由</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窗户到走廊，随机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4347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4347 Time Steps = 24 minutes and 9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=1207.81</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090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由窗户到走廊，由后到前</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4120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53.33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Back-to-front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4120 Time Steps = 22 minutes and 53.33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=1482.14</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由窗户到走廊，由前到后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4398</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=1501.17</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Front-to-back Window Middle Aisle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4398 Time Steps = 24 minutes and 26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=1501.17</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4409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24</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29.67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=12</m:t>
                    </m:r>
                    <m:r>
                      <a:rPr lang="en-US" altLang="zh-CN" sz="1500" b="0" i="1" smtClean="0">
                        <a:latin typeface="Cambria Math" panose="02040503050406030204" pitchFamily="18" charset="0"/>
                        <a:cs typeface="Times New Roman" panose="02020603050405020304" pitchFamily="18" charset="0"/>
                      </a:rPr>
                      <m:t>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4409 Time Steps = 24 minutes and 29.67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=1222.25</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457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3770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58.67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3770 Time Steps = 20 minutes and 58.67 seconds, </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=1415.09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类</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模式，由前到后</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3359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39</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14:m>
                  <m:oMath xmlns:m="http://schemas.openxmlformats.org/officeDocument/2006/math">
                    <m:sSub>
                      <m:sSubPr>
                        <m:ctrlPr>
                          <a:rPr lang="en-US" altLang="zh-CN" sz="1500" i="1">
                            <a:latin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cs typeface="Times New Roman" panose="02020603050405020304" pitchFamily="18" charset="0"/>
                          </a:rPr>
                          <m:t>𝛼</m:t>
                        </m:r>
                      </m:e>
                      <m:sub>
                        <m:r>
                          <m:rPr>
                            <m:sty m:val="p"/>
                          </m:rPr>
                          <a:rPr lang="en-US" altLang="zh-CN" sz="1500">
                            <a:latin typeface="Cambria Math" panose="02040503050406030204" pitchFamily="18" charset="0"/>
                            <a:cs typeface="Times New Roman" panose="02020603050405020304" pitchFamily="18" charset="0"/>
                          </a:rPr>
                          <m:t>satisfy</m:t>
                        </m:r>
                      </m:sub>
                    </m:sSub>
                    <m:r>
                      <a:rPr lang="en-US" altLang="zh-CN" sz="1500" i="1">
                        <a:latin typeface="Cambria Math" panose="02040503050406030204" pitchFamily="18" charset="0"/>
                        <a:cs typeface="Times New Roman" panose="02020603050405020304" pitchFamily="18" charset="0"/>
                      </a:rPr>
                      <m:t>=1383.59</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Steffen Sub-Perfect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3359 Time Steps = 18 minutes and 39.67 seconds, </a:t>
                </a:r>
                <a14:m>
                  <m:oMath xmlns:m="http://schemas.openxmlformats.org/officeDocument/2006/math">
                    <m:sSub>
                      <m:sSubPr>
                        <m:ctrlPr>
                          <a:rPr lang="en-US" altLang="zh-CN" sz="1500" b="0" i="1" smtClean="0">
                            <a:latin typeface="Cambria Math" panose="02040503050406030204" pitchFamily="18" charset="0"/>
                            <a:cs typeface="Times New Roman" panose="02020603050405020304" pitchFamily="18" charset="0"/>
                          </a:rPr>
                        </m:ctrlPr>
                      </m:sSubPr>
                      <m:e>
                        <m:r>
                          <a:rPr lang="en-US" altLang="zh-CN" sz="1500" b="0" i="1" smtClean="0">
                            <a:latin typeface="Cambria Math" panose="02040503050406030204" pitchFamily="18" charset="0"/>
                            <a:cs typeface="Times New Roman" panose="02020603050405020304" pitchFamily="18" charset="0"/>
                          </a:rPr>
                          <m:t>𝛼</m:t>
                        </m:r>
                      </m:e>
                      <m:sub>
                        <m:r>
                          <m:rPr>
                            <m:sty m:val="p"/>
                          </m:rPr>
                          <a:rPr lang="en-US" altLang="zh-CN" sz="1500" b="0" i="0" smtClean="0">
                            <a:latin typeface="Cambria Math" panose="02040503050406030204" pitchFamily="18" charset="0"/>
                            <a:cs typeface="Times New Roman" panose="02020603050405020304" pitchFamily="18" charset="0"/>
                          </a:rPr>
                          <m:t>satisfy</m:t>
                        </m:r>
                      </m:sub>
                    </m:sSub>
                    <m:r>
                      <a:rPr lang="en-US" altLang="zh-CN" sz="1500" b="0" i="1" smtClean="0">
                        <a:latin typeface="Cambria Math" panose="02040503050406030204" pitchFamily="18" charset="0"/>
                        <a:cs typeface="Times New Roman" panose="02020603050405020304" pitchFamily="18" charset="0"/>
                      </a:rPr>
                      <m:t>=1383.59</m:t>
                    </m:r>
                  </m:oMath>
                </a14:m>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五块模式</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4262</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时间单位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40.67</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Five-Part Boarding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4262 Time Steps = 23 minutes and 40.67 seconds</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516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模拟结果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Results of Simulation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xmlns="" id="{30073591-40AC-2D47-B5A6-291022F1E0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06191" y="2222500"/>
            <a:ext cx="6179618" cy="3636963"/>
          </a:xfrm>
        </p:spPr>
      </p:pic>
    </p:spTree>
    <p:extLst>
      <p:ext uri="{BB962C8B-B14F-4D97-AF65-F5344CB8AC3E}">
        <p14:creationId xmlns:p14="http://schemas.microsoft.com/office/powerpoint/2010/main" val="1130272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如何对我们的模型进行敏感度分析？</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拟合程度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进行定量衡量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Compliancy Index</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to measure in Figure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对改变的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可预测性</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Predictable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事实</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证明的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变化关系</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Facts</a:t>
            </a:r>
          </a:p>
          <a:p>
            <a:pPr>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5506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使用的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随机分布</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模型</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Random Distribution</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统计学</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常用模型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Commonly-Used in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Statistics</a:t>
                </a: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由函数决定的</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适用范围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：实数</a:t>
                </a:r>
                <a14:m>
                  <m:oMath xmlns:m="http://schemas.openxmlformats.org/officeDocument/2006/math">
                    <m:r>
                      <a:rPr lang="en-US" altLang="zh-CN" sz="15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指定范围</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两端接近</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极值</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，中间较为</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5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p>
              <a:p>
                <a:pPr lvl="2">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in the middle</a:t>
                </a:r>
              </a:p>
            </p:txBody>
          </p:sp>
        </mc:Choice>
        <mc:Fallback xmlns="">
          <p:sp>
            <p:nvSpPr>
              <p:cNvPr id="3" name="副标题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xmlns=""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318" y="2104354"/>
            <a:ext cx="4188366" cy="4040542"/>
          </a:xfrm>
          <a:prstGeom prst="rect">
            <a:avLst/>
          </a:prstGeom>
        </p:spPr>
      </p:pic>
      <p:sp>
        <p:nvSpPr>
          <p:cNvPr id="6" name="TextBox 5">
            <a:extLst>
              <a:ext uri="{FF2B5EF4-FFF2-40B4-BE49-F238E27FC236}">
                <a16:creationId xmlns:a16="http://schemas.microsoft.com/office/drawing/2014/main" xmlns="" id="{876B263A-93D7-E343-BFE0-0CC989DD8115}"/>
              </a:ext>
            </a:extLst>
          </p:cNvPr>
          <p:cNvSpPr txBox="1"/>
          <p:nvPr/>
        </p:nvSpPr>
        <p:spPr>
          <a:xfrm>
            <a:off x="8215993" y="6262829"/>
            <a:ext cx="3221017" cy="523220"/>
          </a:xfrm>
          <a:prstGeom prst="rect">
            <a:avLst/>
          </a:prstGeom>
          <a:noFill/>
        </p:spPr>
        <p:txBody>
          <a:bodyPr wrap="square" rtlCol="0">
            <a:spAutoFit/>
          </a:bodyPr>
          <a:lstStyle/>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图</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模型范例</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Fig. Sigmoid Model Demonstration</a:t>
            </a:r>
          </a:p>
        </p:txBody>
      </p:sp>
    </p:spTree>
    <p:extLst>
      <p:ext uri="{BB962C8B-B14F-4D97-AF65-F5344CB8AC3E}">
        <p14:creationId xmlns:p14="http://schemas.microsoft.com/office/powerpoint/2010/main" val="3287016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numCol="2"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如何区分</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？（总体尺度上）</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How to distinguish between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(Overall Timestep)</a:t>
            </a: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线性</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图像</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Graph</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：无明显规律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R="0" lvl="2" algn="l" defTabSz="457200" rtl="0" eaLnBrk="1" fontAlgn="auto" latinLnBrk="0" hangingPunct="1">
              <a:lnSpc>
                <a:spcPct val="100000"/>
              </a:lnSpc>
              <a:spcBef>
                <a:spcPct val="20000"/>
              </a:spcBef>
              <a:spcAft>
                <a:spcPts val="600"/>
              </a:spcAft>
              <a:buClr>
                <a:srgbClr val="21048A"/>
              </a:buClr>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 Obvious Relationship</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514350" lvl="1" indent="0">
              <a:buClr>
                <a:srgbClr val="21048A"/>
              </a:buClr>
              <a:buNone/>
              <a:defRPr/>
            </a:pP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方差</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（差异化程度）的图像</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a:buClr>
                <a:srgbClr val="21048A"/>
              </a:buClr>
              <a:buFont typeface="Wingdings" panose="05000000000000000000" pitchFamily="2" charset="2"/>
              <a:buChar char="p"/>
              <a:defRPr/>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Graph of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Variance</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上凸函数</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（变化率</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逐渐递减</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线性</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Rate of Changing Decrease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followed by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Linear</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不稳定</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：无线性阶段</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Clr>
                <a:srgbClr val="21048A"/>
              </a:buClr>
              <a:buFont typeface="Wingdings" panose="05000000000000000000" pitchFamily="2" charset="2"/>
              <a:buChar char="p"/>
              <a:defRPr/>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No Linear State</a:t>
            </a:r>
          </a:p>
        </p:txBody>
      </p:sp>
    </p:spTree>
    <p:extLst>
      <p:ext uri="{BB962C8B-B14F-4D97-AF65-F5344CB8AC3E}">
        <p14:creationId xmlns:p14="http://schemas.microsoft.com/office/powerpoint/2010/main" val="3570366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xmlns=""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xmlns=""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xmlns=""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xmlns="" id="{7E29CC11-39EF-AC4F-90E3-9E6F08176311}"/>
              </a:ext>
            </a:extLst>
          </p:cNvPr>
          <p:cNvSpPr txBox="1"/>
          <p:nvPr/>
        </p:nvSpPr>
        <p:spPr>
          <a:xfrm>
            <a:off x="3740266" y="5341299"/>
            <a:ext cx="4021233" cy="523220"/>
          </a:xfrm>
          <a:prstGeom prst="rect">
            <a:avLst/>
          </a:prstGeom>
          <a:noFill/>
        </p:spPr>
        <p:txBody>
          <a:bodyPr wrap="square" rtlCol="0">
            <a:spAutoFit/>
          </a:bodyPr>
          <a:lstStyle/>
          <a:p>
            <a:pPr algn="ctr"/>
            <a:r>
              <a:rPr lang="x-none"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：放置行李时间影响比较（方差）</a:t>
            </a:r>
            <a:endParaRPr lang="en-US" altLang="zh-CN" sz="1400" dirty="0">
              <a:latin typeface="SimSun" panose="02010600030101010101" pitchFamily="2" charset="-122"/>
              <a:ea typeface="SimSun" panose="02010600030101010101" pitchFamily="2" charset="-122"/>
            </a:endParaRPr>
          </a:p>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Variance</a:t>
            </a:r>
          </a:p>
        </p:txBody>
      </p:sp>
    </p:spTree>
    <p:extLst>
      <p:ext uri="{BB962C8B-B14F-4D97-AF65-F5344CB8AC3E}">
        <p14:creationId xmlns:p14="http://schemas.microsoft.com/office/powerpoint/2010/main" val="2139416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情况一：更长的行李放置时间</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lvl="1">
              <a:buFont typeface="Wingdings" panose="05000000000000000000" pitchFamily="2" charset="2"/>
              <a:buChar char="p"/>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较高</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登机敏感度</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较低</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p:txBody>
      </p:sp>
      <p:sp>
        <p:nvSpPr>
          <p:cNvPr id="22" name="TextBox 21">
            <a:extLst>
              <a:ext uri="{FF2B5EF4-FFF2-40B4-BE49-F238E27FC236}">
                <a16:creationId xmlns:a16="http://schemas.microsoft.com/office/drawing/2014/main" xmlns="" id="{7E29CC11-39EF-AC4F-90E3-9E6F08176311}"/>
              </a:ext>
            </a:extLst>
          </p:cNvPr>
          <p:cNvSpPr txBox="1"/>
          <p:nvPr/>
        </p:nvSpPr>
        <p:spPr>
          <a:xfrm>
            <a:off x="3666456" y="5101813"/>
            <a:ext cx="4789197" cy="523220"/>
          </a:xfrm>
          <a:prstGeom prst="rect">
            <a:avLst/>
          </a:prstGeom>
          <a:noFill/>
        </p:spPr>
        <p:txBody>
          <a:bodyPr wrap="square" rtlCol="0">
            <a:spAutoFit/>
          </a:bodyPr>
          <a:lstStyle/>
          <a:p>
            <a:pPr algn="ctr"/>
            <a:r>
              <a:rPr lang="x-none"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：放置行李时间影响比较（总时间）</a:t>
            </a:r>
            <a:endParaRPr lang="en-US" altLang="zh-CN" sz="1400" dirty="0">
              <a:latin typeface="SimSun" panose="02010600030101010101" pitchFamily="2" charset="-122"/>
              <a:ea typeface="SimSun" panose="02010600030101010101" pitchFamily="2" charset="-122"/>
            </a:endParaRPr>
          </a:p>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xmlns=""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xmlns=""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xmlns=""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spTree>
    <p:extLst>
      <p:ext uri="{BB962C8B-B14F-4D97-AF65-F5344CB8AC3E}">
        <p14:creationId xmlns:p14="http://schemas.microsoft.com/office/powerpoint/2010/main" val="2649511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情况二：插队</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均为敏感方案</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，会对结果造成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巨大的影响</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xmlns=""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xmlns=""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xmlns="" id="{615538ED-B1A8-B74F-9538-9B008968BF35}"/>
              </a:ext>
            </a:extLst>
          </p:cNvPr>
          <p:cNvSpPr txBox="1"/>
          <p:nvPr/>
        </p:nvSpPr>
        <p:spPr>
          <a:xfrm>
            <a:off x="4208367" y="5027998"/>
            <a:ext cx="3221017" cy="523220"/>
          </a:xfrm>
          <a:prstGeom prst="rect">
            <a:avLst/>
          </a:prstGeom>
          <a:noFill/>
        </p:spPr>
        <p:txBody>
          <a:bodyPr wrap="square" rtlCol="0">
            <a:spAutoFit/>
          </a:bodyPr>
          <a:lstStyle/>
          <a:p>
            <a:pPr algn="ctr"/>
            <a:r>
              <a:rPr lang="x-none"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：插队影响比较</a:t>
            </a:r>
            <a:endParaRPr lang="en-US" altLang="zh-CN" sz="1400" dirty="0">
              <a:latin typeface="SimSun" panose="02010600030101010101" pitchFamily="2" charset="-122"/>
              <a:ea typeface="SimSun" panose="02010600030101010101" pitchFamily="2" charset="-122"/>
            </a:endParaRPr>
          </a:p>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Fig. Comparison on Queue Jumping</a:t>
            </a:r>
          </a:p>
        </p:txBody>
      </p:sp>
    </p:spTree>
    <p:extLst>
      <p:ext uri="{BB962C8B-B14F-4D97-AF65-F5344CB8AC3E}">
        <p14:creationId xmlns:p14="http://schemas.microsoft.com/office/powerpoint/2010/main" val="370725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816" y="2039272"/>
            <a:ext cx="8918369" cy="4574888"/>
          </a:xfrm>
          <a:prstGeom prst="rect">
            <a:avLst/>
          </a:prstGeom>
        </p:spPr>
      </p:pic>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模型结构</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Model Structure</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777616" y="2758106"/>
            <a:ext cx="3569247" cy="523220"/>
          </a:xfrm>
          <a:prstGeom prst="rect">
            <a:avLst/>
          </a:prstGeom>
          <a:noFill/>
        </p:spPr>
        <p:txBody>
          <a:bodyPr wrap="square" rtlCol="0">
            <a:spAutoFit/>
          </a:bodyPr>
          <a:lstStyle/>
          <a:p>
            <a:pPr algn="ctr"/>
            <a:r>
              <a:rPr lang="zh-CN" altLang="en-US" sz="1400" b="1" dirty="0" smtClean="0">
                <a:solidFill>
                  <a:srgbClr val="0F007B"/>
                </a:solidFill>
                <a:latin typeface="Times New Roman" panose="02020603050405020304" pitchFamily="18" charset="0"/>
                <a:ea typeface="宋体" panose="02010600030101010101" pitchFamily="2" charset="-122"/>
              </a:rPr>
              <a:t>图 本模型的结构</a:t>
            </a:r>
            <a:endParaRPr lang="en-US" altLang="zh-CN" sz="1400" b="1" dirty="0" smtClean="0">
              <a:solidFill>
                <a:srgbClr val="0F007B"/>
              </a:solidFill>
              <a:latin typeface="Times New Roman" panose="02020603050405020304" pitchFamily="18" charset="0"/>
              <a:ea typeface="宋体" panose="02010600030101010101" pitchFamily="2" charset="-122"/>
            </a:endParaRPr>
          </a:p>
          <a:p>
            <a:pPr algn="ctr"/>
            <a:r>
              <a:rPr lang="en-US" altLang="zh-CN" sz="1400" b="1" dirty="0" smtClean="0">
                <a:solidFill>
                  <a:srgbClr val="0F007B"/>
                </a:solidFill>
                <a:latin typeface="Times New Roman" panose="02020603050405020304" pitchFamily="18" charset="0"/>
                <a:ea typeface="宋体" panose="02010600030101010101" pitchFamily="2" charset="-122"/>
              </a:rPr>
              <a:t>Fig. The structure of our model</a:t>
            </a:r>
            <a:endParaRPr lang="zh-CN" altLang="en-US" sz="1400" b="1" dirty="0">
              <a:solidFill>
                <a:srgbClr val="0F007B"/>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5757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情况三：乘客数量的减少</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随机登机最为敏感</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（点的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分布最远</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由后到前登机依然十分稳定</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pic>
        <p:nvPicPr>
          <p:cNvPr id="5" name="Picture 4">
            <a:extLst>
              <a:ext uri="{FF2B5EF4-FFF2-40B4-BE49-F238E27FC236}">
                <a16:creationId xmlns:a16="http://schemas.microsoft.com/office/drawing/2014/main" xmlns=""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xmlns=""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xmlns=""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xmlns="" id="{AF364858-8E5B-7948-A91E-8CC688B4C4DD}"/>
              </a:ext>
            </a:extLst>
          </p:cNvPr>
          <p:cNvSpPr txBox="1"/>
          <p:nvPr/>
        </p:nvSpPr>
        <p:spPr>
          <a:xfrm>
            <a:off x="7151911" y="5464480"/>
            <a:ext cx="3221017" cy="523220"/>
          </a:xfrm>
          <a:prstGeom prst="rect">
            <a:avLst/>
          </a:prstGeom>
          <a:noFill/>
        </p:spPr>
        <p:txBody>
          <a:bodyPr wrap="square" rtlCol="0">
            <a:spAutoFit/>
          </a:bodyPr>
          <a:lstStyle/>
          <a:p>
            <a:pPr algn="ctr"/>
            <a:r>
              <a:rPr lang="x-none" sz="1400" dirty="0">
                <a:latin typeface="SimSun" panose="02010600030101010101" pitchFamily="2" charset="-122"/>
                <a:ea typeface="SimSun" panose="02010600030101010101" pitchFamily="2" charset="-122"/>
              </a:rPr>
              <a:t>图</a:t>
            </a:r>
            <a:r>
              <a:rPr lang="zh-CN" altLang="en-US" sz="1400" dirty="0">
                <a:latin typeface="SimSun" panose="02010600030101010101" pitchFamily="2" charset="-122"/>
                <a:ea typeface="SimSun" panose="02010600030101010101" pitchFamily="2" charset="-122"/>
              </a:rPr>
              <a:t>：乘客人数减少影响比较</a:t>
            </a:r>
            <a:endParaRPr lang="en-US" altLang="zh-CN" sz="1400" dirty="0">
              <a:latin typeface="SimSun" panose="02010600030101010101" pitchFamily="2" charset="-122"/>
              <a:ea typeface="SimSun" panose="02010600030101010101" pitchFamily="2" charset="-122"/>
            </a:endParaRPr>
          </a:p>
          <a:p>
            <a:pPr algn="ctr"/>
            <a:r>
              <a:rPr lang="x-none" sz="1400" dirty="0">
                <a:latin typeface="Times New Roman" panose="02020603050405020304" pitchFamily="18" charset="0"/>
                <a:ea typeface="SimSun" panose="02010600030101010101" pitchFamily="2" charset="-122"/>
                <a:cs typeface="Times New Roman" panose="02020603050405020304" pitchFamily="18" charset="0"/>
              </a:rPr>
              <a:t>Fig. Comparison on Reducing Passengers</a:t>
            </a:r>
          </a:p>
        </p:txBody>
      </p:sp>
    </p:spTree>
    <p:extLst>
      <p:ext uri="{BB962C8B-B14F-4D97-AF65-F5344CB8AC3E}">
        <p14:creationId xmlns:p14="http://schemas.microsoft.com/office/powerpoint/2010/main" val="2764997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敏感度分析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zh-CN" altLang="en-US"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sz="15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登机相较于</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登机</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远远更为敏感</a:t>
                </a:r>
                <a:endPar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随机化</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的登机顺序的任何非正常行为均会造成</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不可衡量的影响</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综合表现最佳</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由后到前</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由前到后</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均为低敏感度方案，但由后到前的</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总时间</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满意度</a:t>
                </a:r>
                <a:r>
                  <a:rPr lang="zh-CN" altLang="en-US"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5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5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distinguishes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5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65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553434" y="1975612"/>
            <a:ext cx="7067853" cy="4654066"/>
            <a:chOff x="2562074" y="1975612"/>
            <a:chExt cx="7067853" cy="46540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a:latin typeface="Times New Roman" panose="02020603050405020304" pitchFamily="18" charset="0"/>
                  <a:ea typeface="宋体" panose="02010600030101010101" pitchFamily="2" charset="-122"/>
                </a:rPr>
                <a:t>Flying Wing </a:t>
              </a:r>
              <a:r>
                <a:rPr lang="zh-CN" altLang="en-US" sz="1500" dirty="0">
                  <a:latin typeface="Times New Roman" panose="02020603050405020304" pitchFamily="18" charset="0"/>
                  <a:ea typeface="宋体" panose="02010600030101010101" pitchFamily="2" charset="-122"/>
                </a:rPr>
                <a:t>坐标划分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Flying Wing</a:t>
              </a:r>
              <a:endParaRPr lang="zh-CN" altLang="en-US" sz="1500" dirty="0">
                <a:latin typeface="Times New Roman" panose="02020603050405020304" pitchFamily="18" charset="0"/>
                <a:ea typeface="宋体" panose="02010600030101010101" pitchFamily="2" charset="-122"/>
              </a:endParaRPr>
            </a:p>
          </p:txBody>
        </p:sp>
      </p:grpSp>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sz="1500" b="1"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采用了三维坐标形式</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zh-CN" altLang="en-US"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将每一块看作互相独立的部分</a:t>
            </a:r>
            <a:endPar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smtClean="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smtClean="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8399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机型（坐标划分）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(The division of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084" y="1920239"/>
            <a:ext cx="11769833" cy="4452573"/>
          </a:xfrm>
          <a:prstGeom prst="rect">
            <a:avLst/>
          </a:prstGeom>
        </p:spPr>
      </p:pic>
      <p:sp>
        <p:nvSpPr>
          <p:cNvPr id="16" name="文本框 15"/>
          <p:cNvSpPr txBox="1"/>
          <p:nvPr/>
        </p:nvSpPr>
        <p:spPr>
          <a:xfrm>
            <a:off x="4191000" y="6180781"/>
            <a:ext cx="3810000" cy="553998"/>
          </a:xfrm>
          <a:prstGeom prst="rect">
            <a:avLst/>
          </a:prstGeom>
          <a:noFill/>
        </p:spPr>
        <p:txBody>
          <a:bodyPr wrap="square" rtlCol="0">
            <a:spAutoFit/>
          </a:bodyPr>
          <a:lstStyle/>
          <a:p>
            <a:pPr algn="ctr"/>
            <a:r>
              <a:rPr lang="zh-CN" altLang="en-US" sz="1500" dirty="0">
                <a:latin typeface="Times New Roman" panose="02020603050405020304" pitchFamily="18" charset="0"/>
                <a:ea typeface="宋体" panose="02010600030101010101" pitchFamily="2" charset="-122"/>
              </a:rPr>
              <a:t>图 </a:t>
            </a:r>
            <a:r>
              <a:rPr lang="en-US" altLang="zh-CN" sz="1500" dirty="0" smtClean="0">
                <a:latin typeface="Times New Roman" panose="02020603050405020304" pitchFamily="18" charset="0"/>
                <a:ea typeface="宋体" panose="02010600030101010101" pitchFamily="2" charset="-122"/>
              </a:rPr>
              <a:t>TETA </a:t>
            </a:r>
            <a:r>
              <a:rPr lang="zh-CN" altLang="en-US" sz="1500" dirty="0" smtClean="0">
                <a:latin typeface="Times New Roman" panose="02020603050405020304" pitchFamily="18" charset="0"/>
                <a:ea typeface="宋体" panose="02010600030101010101" pitchFamily="2" charset="-122"/>
              </a:rPr>
              <a:t>坐标</a:t>
            </a:r>
            <a:r>
              <a:rPr lang="zh-CN" altLang="en-US" sz="1500" dirty="0">
                <a:latin typeface="Times New Roman" panose="02020603050405020304" pitchFamily="18" charset="0"/>
                <a:ea typeface="宋体" panose="02010600030101010101" pitchFamily="2" charset="-122"/>
              </a:rPr>
              <a:t>划分</a:t>
            </a:r>
            <a:endParaRPr lang="en-US" altLang="zh-CN" sz="1500" dirty="0">
              <a:latin typeface="Times New Roman" panose="02020603050405020304" pitchFamily="18" charset="0"/>
              <a:ea typeface="宋体" panose="02010600030101010101" pitchFamily="2" charset="-122"/>
            </a:endParaRPr>
          </a:p>
          <a:p>
            <a:pPr algn="ctr"/>
            <a:r>
              <a:rPr lang="en-US" altLang="zh-CN" sz="1500" dirty="0">
                <a:latin typeface="Times New Roman" panose="02020603050405020304" pitchFamily="18" charset="0"/>
                <a:ea typeface="宋体" panose="02010600030101010101" pitchFamily="2" charset="-122"/>
              </a:rPr>
              <a:t>Division of coordinates in </a:t>
            </a:r>
            <a:r>
              <a:rPr lang="en-US" altLang="zh-CN" sz="1500" dirty="0" smtClean="0">
                <a:latin typeface="Times New Roman" panose="02020603050405020304" pitchFamily="18" charset="0"/>
                <a:ea typeface="宋体" panose="02010600030101010101" pitchFamily="2" charset="-122"/>
              </a:rPr>
              <a:t>TETA</a:t>
            </a:r>
            <a:endParaRPr lang="zh-CN" altLang="en-US" sz="15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385469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机型（准备部分）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Aircrafts (Preparation)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70782" y="2426397"/>
            <a:ext cx="10650436" cy="16194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30614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409" y="4567216"/>
            <a:ext cx="3565014" cy="21376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195" y="4414063"/>
            <a:ext cx="4667617" cy="2443937"/>
          </a:xfrm>
          <a:prstGeom prst="rect">
            <a:avLst/>
          </a:prstGeom>
        </p:spPr>
      </p:pic>
      <p:sp>
        <p:nvSpPr>
          <p:cNvPr id="3" name="内容占位符 2">
            <a:extLst>
              <a:ext uri="{FF2B5EF4-FFF2-40B4-BE49-F238E27FC236}">
                <a16:creationId xmlns:a16="http://schemas.microsoft.com/office/drawing/2014/main" xmlns="" id="{38AB469B-048D-40E9-90EE-A69BF287893F}"/>
              </a:ext>
            </a:extLst>
          </p:cNvPr>
          <p:cNvSpPr>
            <a:spLocks noGrp="1"/>
          </p:cNvSpPr>
          <p:nvPr>
            <p:ph idx="1"/>
          </p:nvPr>
        </p:nvSpPr>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主要思想</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Key Points</a:t>
            </a:r>
            <a:endParaRPr lang="en-US" altLang="zh-CN"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TETA</a:t>
            </a:r>
            <a:r>
              <a:rPr lang="zh-CN" altLang="en-US" sz="1500" dirty="0">
                <a:latin typeface="宋体" panose="02010600030101010101" pitchFamily="2" charset="-122"/>
                <a:ea typeface="宋体" panose="02010600030101010101" pitchFamily="2" charset="-122"/>
                <a:cs typeface="Times New Roman" panose="02020603050405020304" pitchFamily="18" charset="0"/>
              </a:rPr>
              <a:t>和</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Flying Wing</a:t>
            </a:r>
            <a:r>
              <a:rPr lang="zh-CN" altLang="en-US" sz="1500" dirty="0">
                <a:latin typeface="宋体" panose="02010600030101010101" pitchFamily="2" charset="-122"/>
                <a:ea typeface="宋体" panose="02010600030101010101" pitchFamily="2" charset="-122"/>
                <a:cs typeface="Times New Roman" panose="02020603050405020304" pitchFamily="18" charset="0"/>
              </a:rPr>
              <a:t>两种多过道的飞机，我们发现，它们可以按照分过道的不同分为几个较小的部分，这几个部分中的乘客在分过道上互不影响。因此，我们可以考虑将这些部分分治处理，每个部分中分别采用最优的登机策略。然后，因为前面已经证明了过道占得越满效率越高的结论，我们只需让主过道占得最满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For TETA and Flying Wing, two kinds of multi-aisle aircrafts, we found that they can be divided into smaller parts according to aisles, and passengers in different parts won’t influence each other on part aisles. So we could consider respectively deal with these parts. We can use the best boarding sequence in each part. Then, for we’ve proved the conclusion that the best strategy is to make full use of the aisles, we only need to make sure the main aisle is full.</a:t>
            </a:r>
          </a:p>
          <a:p>
            <a:pPr>
              <a:buFont typeface="Wingdings" panose="05000000000000000000" pitchFamily="2" charset="2"/>
              <a:buChar char="p"/>
            </a:pPr>
            <a:endParaRPr lang="zh-CN" altLang="en-US" dirty="0"/>
          </a:p>
        </p:txBody>
      </p:sp>
      <p:sp>
        <p:nvSpPr>
          <p:cNvPr id="15" name="标题 1">
            <a:extLst>
              <a:ext uri="{FF2B5EF4-FFF2-40B4-BE49-F238E27FC236}">
                <a16:creationId xmlns:a16="http://schemas.microsoft.com/office/drawing/2014/main" xmlns="" id="{0A4217E1-CF2E-4122-90DD-9FCE7A729D62}"/>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0603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7CBC1C1C-6DBB-4D5B-9526-495C299EC261}"/>
              </a:ext>
            </a:extLst>
          </p:cNvPr>
          <p:cNvSpPr>
            <a:spLocks noGrp="1"/>
          </p:cNvSpPr>
          <p:nvPr>
            <p:ph idx="1"/>
          </p:nvPr>
        </p:nvSpPr>
        <p:spPr>
          <a:xfrm>
            <a:off x="818712" y="2222287"/>
            <a:ext cx="3952985" cy="3636511"/>
          </a:xfrm>
        </p:spPr>
        <p:txBody>
          <a:bodyPr anchor="t"/>
          <a:lstStyle/>
          <a:p>
            <a:pPr>
              <a:buFont typeface="Wingdings" panose="05000000000000000000" pitchFamily="2" charset="2"/>
              <a:buChar char="p"/>
            </a:pPr>
            <a:r>
              <a:rPr lang="zh-CN" altLang="en-US" sz="1500" b="1" dirty="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a:latin typeface="宋体" panose="02010600030101010101" pitchFamily="2" charset="-122"/>
                <a:ea typeface="宋体" panose="02010600030101010101" pitchFamily="2" charset="-122"/>
                <a:cs typeface="Times New Roman" panose="02020603050405020304" pitchFamily="18" charset="0"/>
              </a:rPr>
              <a:t>因此，对于这一类的飞机，我们只需要预先将所有乘客按他们所在的小部分进行分组，将每组中的乘客按照组内的登机顺序进行排序，最后再确定组间乘客的登机先后顺序即可。</a:t>
            </a:r>
            <a:endParaRPr lang="en-US" altLang="zh-CN" sz="1500" dirty="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Thus for this kind of aircrafts, we only need to divide the passengers into groups according to the parts they’re in and sort the   passengers in each group according to the sequence of boarding within the group, and finally decide the sequence between groups</a:t>
            </a:r>
            <a:r>
              <a:rPr lang="en-US" altLang="zh-CN" sz="1500" dirty="0" smtClean="0">
                <a:latin typeface="Times New Roman" panose="02020603050405020304" pitchFamily="18" charset="0"/>
                <a:cs typeface="Times New Roman" panose="02020603050405020304" pitchFamily="18" charset="0"/>
              </a:rPr>
              <a:t>.</a:t>
            </a:r>
            <a:endParaRPr lang="zh-CN" altLang="en-US" dirty="0"/>
          </a:p>
        </p:txBody>
      </p:sp>
      <p:sp>
        <p:nvSpPr>
          <p:cNvPr id="13" name="标题 1">
            <a:extLst>
              <a:ext uri="{FF2B5EF4-FFF2-40B4-BE49-F238E27FC236}">
                <a16:creationId xmlns:a16="http://schemas.microsoft.com/office/drawing/2014/main" xmlns=""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152" y="2404797"/>
            <a:ext cx="6345741" cy="3271489"/>
          </a:xfrm>
          <a:prstGeom prst="rect">
            <a:avLst/>
          </a:prstGeom>
        </p:spPr>
      </p:pic>
      <p:sp>
        <p:nvSpPr>
          <p:cNvPr id="3" name="文本框 2"/>
          <p:cNvSpPr txBox="1"/>
          <p:nvPr/>
        </p:nvSpPr>
        <p:spPr>
          <a:xfrm>
            <a:off x="6672815" y="5948856"/>
            <a:ext cx="3468414" cy="523220"/>
          </a:xfrm>
          <a:prstGeom prst="rect">
            <a:avLst/>
          </a:prstGeom>
          <a:noFill/>
        </p:spPr>
        <p:txBody>
          <a:bodyPr wrap="square" rtlCol="0">
            <a:spAutoFit/>
          </a:bodyPr>
          <a:lstStyle/>
          <a:p>
            <a:pPr algn="ctr"/>
            <a:r>
              <a:rPr lang="zh-CN" altLang="en-US" sz="1400" dirty="0" smtClean="0"/>
              <a:t>图 理想登机方案</a:t>
            </a:r>
            <a:endParaRPr lang="en-US" altLang="zh-CN" sz="1400" dirty="0" smtClean="0"/>
          </a:p>
          <a:p>
            <a:pPr algn="ctr"/>
            <a:r>
              <a:rPr lang="en-US" altLang="zh-CN" sz="1400" dirty="0" smtClean="0">
                <a:latin typeface="Times New Roman" panose="02020603050405020304" pitchFamily="18" charset="0"/>
                <a:cs typeface="Times New Roman" panose="02020603050405020304" pitchFamily="18" charset="0"/>
              </a:rPr>
              <a:t>Fig. Ideal Boarding Scheme</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792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xmlns="" id="{E63EA5C6-788B-4E6D-BE07-E70C5A93D9C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应用到不同机型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to Different Aircrafts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xmlns="" id="{7D3D2598-E01D-4FA8-8E32-3106A0BBB5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58965" y="1997358"/>
            <a:ext cx="6733339" cy="4818602"/>
          </a:xfrm>
          <a:prstGeom prst="rect">
            <a:avLst/>
          </a:prstGeom>
        </p:spPr>
      </p:pic>
      <p:sp>
        <p:nvSpPr>
          <p:cNvPr id="6" name="内容占位符 3">
            <a:extLst>
              <a:ext uri="{FF2B5EF4-FFF2-40B4-BE49-F238E27FC236}">
                <a16:creationId xmlns:a16="http://schemas.microsoft.com/office/drawing/2014/main" xmlns="" id="{7CBC1C1C-6DBB-4D5B-9526-495C299EC261}"/>
              </a:ext>
            </a:extLst>
          </p:cNvPr>
          <p:cNvSpPr txBox="1">
            <a:spLocks/>
          </p:cNvSpPr>
          <p:nvPr/>
        </p:nvSpPr>
        <p:spPr>
          <a:xfrm>
            <a:off x="524424" y="2222287"/>
            <a:ext cx="4709729" cy="4956279"/>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p"/>
            </a:pPr>
            <a:r>
              <a:rPr lang="zh-CN" altLang="en-US" sz="1500" b="1" dirty="0" smtClean="0">
                <a:solidFill>
                  <a:srgbClr val="13009C"/>
                </a:solidFill>
                <a:latin typeface="宋体" panose="02010600030101010101" pitchFamily="2" charset="-122"/>
                <a:ea typeface="宋体" panose="02010600030101010101" pitchFamily="2" charset="-122"/>
                <a:cs typeface="Times New Roman" panose="02020603050405020304" pitchFamily="18" charset="0"/>
              </a:rPr>
              <a:t>结论 </a:t>
            </a:r>
            <a:r>
              <a:rPr lang="en-US" altLang="zh-CN" sz="1500" b="1" dirty="0" smtClean="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zh-CN" altLang="en-US" sz="1500" dirty="0" smtClean="0">
                <a:latin typeface="宋体" panose="02010600030101010101" pitchFamily="2" charset="-122"/>
                <a:ea typeface="宋体" panose="02010600030101010101" pitchFamily="2" charset="-122"/>
                <a:cs typeface="Times New Roman" panose="02020603050405020304" pitchFamily="18" charset="0"/>
              </a:rPr>
              <a:t>显然，由于外侧组的乘客可能会堵住主过道影响内侧组的乘客登机，为了确保过道的使用效率，我们应当让内侧组的乘客先登机。同时，为了防止内侧组有人就座之后带来的空单元格，我们决定在外侧组的一些乘客登机之后再安排几个内侧组的乘客，用来补齐这些空单元格。</a:t>
            </a:r>
            <a:endParaRPr lang="en-US" altLang="zh-CN" sz="1500" dirty="0" smtClean="0">
              <a:latin typeface="宋体"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500" dirty="0" smtClean="0">
                <a:latin typeface="Times New Roman" panose="02020603050405020304" pitchFamily="18" charset="0"/>
                <a:cs typeface="Times New Roman" panose="02020603050405020304" pitchFamily="18" charset="0"/>
              </a:rPr>
              <a:t>Obviously, passengers in the outer groups may block the main aisle and influence inner group passengers’ boarding, so we should board inner group passengers first to ensure the used efficiency of aisles. Meanwhile, to prevent empty cells caused by seated inner group passengers, we decided to arrange a few inner group passengers after some outer group passengers have boarded, to fill up the empty cells.</a:t>
            </a:r>
          </a:p>
          <a:p>
            <a:pPr>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7971022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准确性</a:t>
            </a:r>
            <a:endParaRPr lang="en-US" altLang="zh-CN" sz="1500" b="1" dirty="0"/>
          </a:p>
          <a:p>
            <a:pPr>
              <a:buFont typeface="Wingdings" panose="05000000000000000000" pitchFamily="2" charset="2"/>
              <a:buChar char="p"/>
            </a:pPr>
            <a:r>
              <a:rPr lang="zh-CN" altLang="en-US" sz="1500" b="1" dirty="0"/>
              <a:t>多样性</a:t>
            </a:r>
            <a:endParaRPr lang="en-US" altLang="zh-CN" sz="1500" b="1" dirty="0"/>
          </a:p>
          <a:p>
            <a:pPr>
              <a:buFont typeface="Wingdings" panose="05000000000000000000" pitchFamily="2" charset="2"/>
              <a:buChar char="p"/>
            </a:pPr>
            <a:r>
              <a:rPr lang="zh-CN" altLang="en-US" sz="1500" b="1" dirty="0"/>
              <a:t>有效性</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xmlns=""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Accuracy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Universality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Efficiency</a:t>
            </a:r>
            <a:endParaRPr lang="en-US" altLang="zh-CN" sz="1500" b="1" dirty="0"/>
          </a:p>
        </p:txBody>
      </p:sp>
      <p:sp>
        <p:nvSpPr>
          <p:cNvPr id="8" name="标题 1">
            <a:extLst>
              <a:ext uri="{FF2B5EF4-FFF2-40B4-BE49-F238E27FC236}">
                <a16:creationId xmlns:a16="http://schemas.microsoft.com/office/drawing/2014/main" xmlns="" id="{FADF35AB-0C5B-4582-AE7E-D3CCC65409E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Strengths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20671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2A5BD251-6A71-4AA6-A59A-7CF3DF939863}"/>
              </a:ext>
            </a:extLst>
          </p:cNvPr>
          <p:cNvSpPr>
            <a:spLocks noGrp="1"/>
          </p:cNvSpPr>
          <p:nvPr>
            <p:ph sz="half" idx="2"/>
          </p:nvPr>
        </p:nvSpPr>
        <p:spPr>
          <a:xfrm>
            <a:off x="814729" y="2364060"/>
            <a:ext cx="5189856" cy="3496992"/>
          </a:xfrm>
        </p:spPr>
        <p:txBody>
          <a:bodyPr>
            <a:normAutofit/>
          </a:bodyPr>
          <a:lstStyle/>
          <a:p>
            <a:pPr>
              <a:buFont typeface="Wingdings" panose="05000000000000000000" pitchFamily="2" charset="2"/>
              <a:buChar char="p"/>
            </a:pPr>
            <a:r>
              <a:rPr lang="zh-CN" altLang="en-US" sz="1500" b="1" dirty="0"/>
              <a:t>复杂性</a:t>
            </a:r>
            <a:endParaRPr lang="en-US" altLang="zh-CN" sz="1500" b="1" dirty="0"/>
          </a:p>
          <a:p>
            <a:pPr>
              <a:buFont typeface="Wingdings" panose="05000000000000000000" pitchFamily="2" charset="2"/>
              <a:buChar char="p"/>
            </a:pPr>
            <a:r>
              <a:rPr lang="zh-CN" altLang="en-US" sz="1500" b="1" dirty="0"/>
              <a:t>难于操作</a:t>
            </a:r>
            <a:endParaRPr lang="en-US" altLang="zh-CN" sz="1500" b="1" dirty="0"/>
          </a:p>
          <a:p>
            <a:pPr>
              <a:buFont typeface="Wingdings" panose="05000000000000000000" pitchFamily="2" charset="2"/>
              <a:buChar char="p"/>
            </a:pPr>
            <a:endParaRPr lang="zh-CN" altLang="en-US" sz="1500" b="1" dirty="0">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xmlns="" id="{14E6F626-BD7E-4EB0-A289-CCB132E71817}"/>
              </a:ext>
            </a:extLst>
          </p:cNvPr>
          <p:cNvSpPr>
            <a:spLocks noGrp="1"/>
          </p:cNvSpPr>
          <p:nvPr>
            <p:ph sz="quarter" idx="4"/>
          </p:nvPr>
        </p:nvSpPr>
        <p:spPr>
          <a:xfrm>
            <a:off x="6187415" y="2364060"/>
            <a:ext cx="5194583" cy="3496992"/>
          </a:xfrm>
        </p:spPr>
        <p:txBody>
          <a:bodyPr>
            <a:normAutofit/>
          </a:bodyPr>
          <a:lstStyle/>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Complexity</a:t>
            </a:r>
          </a:p>
          <a:p>
            <a:pPr>
              <a:buFont typeface="Wingdings" panose="05000000000000000000" pitchFamily="2" charset="2"/>
              <a:buChar char="p"/>
            </a:pPr>
            <a:r>
              <a:rPr lang="en-US" altLang="zh-CN" sz="1500" b="1" dirty="0">
                <a:latin typeface="Times New Roman" panose="02020603050405020304" pitchFamily="18" charset="0"/>
                <a:cs typeface="Times New Roman" panose="02020603050405020304" pitchFamily="18" charset="0"/>
              </a:rPr>
              <a:t>Difficult to operate</a:t>
            </a:r>
          </a:p>
          <a:p>
            <a:pPr>
              <a:buFont typeface="Wingdings" panose="05000000000000000000" pitchFamily="2" charset="2"/>
              <a:buChar char="p"/>
            </a:pPr>
            <a:endParaRPr lang="en-US" altLang="zh-CN" sz="1500" b="1" dirty="0"/>
          </a:p>
        </p:txBody>
      </p:sp>
      <p:sp>
        <p:nvSpPr>
          <p:cNvPr id="8" name="标题 1">
            <a:extLst>
              <a:ext uri="{FF2B5EF4-FFF2-40B4-BE49-F238E27FC236}">
                <a16:creationId xmlns:a16="http://schemas.microsoft.com/office/drawing/2014/main" xmlns="" id="{167CF8B4-B49D-4D50-A06E-34318B877415}"/>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25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55DCE302-11B0-4322-87BB-1F0DAF15809D}"/>
              </a:ext>
            </a:extLst>
          </p:cNvPr>
          <p:cNvSpPr>
            <a:spLocks noGrp="1"/>
          </p:cNvSpPr>
          <p:nvPr>
            <p:ph idx="1"/>
          </p:nvPr>
        </p:nvSpPr>
        <p:spPr>
          <a:xfrm>
            <a:off x="818712" y="2222287"/>
            <a:ext cx="10554574" cy="4309142"/>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每名乘客都会将自己的行李放在自己座位的正上方。</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each passenger, their luggage is put on the rack above them.</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航空公司一般都会保证这件事，以避免不必要的拥堵。</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Airlines usually ensure this fact to minimize unnecessary congestion.</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所有乘客的取行李和放行李的标准时间都相同。</a:t>
            </a:r>
            <a:endParaRPr lang="en-US" altLang="zh-CN" sz="1500" b="1" dirty="0">
              <a:solidFill>
                <a:srgbClr val="13009C"/>
              </a:solidFill>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For a certain passenger, the time to lay down his luggage and the time to remove it is the same.</a:t>
            </a:r>
          </a:p>
          <a:p>
            <a:pPr lvl="1" defTabSz="914400">
              <a:spcBef>
                <a:spcPts val="0"/>
              </a:spcBef>
              <a:spcAft>
                <a:spcPts val="0"/>
              </a:spcAft>
              <a:buClrTx/>
              <a:buFont typeface="Wingdings" panose="05000000000000000000" pitchFamily="2" charset="2"/>
              <a:buChar char="p"/>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这一过程可以被数学地看作可逆的（想象时间倒流）。</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This process can be mathematically acknowledged as reversible (Consider when time relapses).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过道的宽度恰好能容纳一名乘客。</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total width of a passenger and his luggage is similar to the width between rows.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为了提供乘客最好的飞行体验，航空公司需要找到一个既能满足乘客需要又能最大化载客量的列间距。</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To provide the passengers with the best flying experience, the airline company needs to find a width between rows which will both satisfy the needs of people and maximize the plane’s capacity.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这可以把连续模型变为</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离散的</a:t>
            </a:r>
            <a:r>
              <a:rPr lang="zh-CN" altLang="en-US" sz="1500" b="1" dirty="0">
                <a:solidFill>
                  <a:srgbClr val="13009C"/>
                </a:solidFill>
                <a:latin typeface="Times New Roman" panose="02020603050405020304" pitchFamily="18" charset="0"/>
                <a:ea typeface="+mj-ea"/>
                <a:cs typeface="Times New Roman" panose="02020603050405020304" pitchFamily="18" charset="0"/>
              </a:rPr>
              <a:t>并</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简化</a:t>
            </a: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计算。</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This can turn the continuous model into a discrete model to simplify the calculation.</a:t>
            </a:r>
          </a:p>
        </p:txBody>
      </p:sp>
    </p:spTree>
    <p:extLst>
      <p:ext uri="{BB962C8B-B14F-4D97-AF65-F5344CB8AC3E}">
        <p14:creationId xmlns:p14="http://schemas.microsoft.com/office/powerpoint/2010/main" val="29536244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7699625" y="2233005"/>
            <a:ext cx="4332287" cy="4330700"/>
          </a:xfrm>
        </p:spPr>
        <p:txBody>
          <a:bodyPr>
            <a:noAutofit/>
          </a:bodyPr>
          <a:lstStyle/>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两个主要因素 </a:t>
            </a:r>
            <a:r>
              <a:rPr lang="en-US" altLang="zh-CN" sz="1500" b="1" dirty="0">
                <a:solidFill>
                  <a:schemeClr val="accent1"/>
                </a:solidFill>
                <a:latin typeface="Times New Roman" panose="02020603050405020304" pitchFamily="18" charset="0"/>
                <a:cs typeface="Times New Roman" panose="02020603050405020304" pitchFamily="18" charset="0"/>
              </a:rPr>
              <a:t>Two factors: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人性化 </a:t>
            </a:r>
            <a:r>
              <a:rPr lang="en-US" altLang="zh-CN" sz="1500" dirty="0" err="1">
                <a:latin typeface="Times New Roman" panose="02020603050405020304" pitchFamily="18" charset="0"/>
                <a:cs typeface="Times New Roman" panose="02020603050405020304" pitchFamily="18" charset="0"/>
              </a:rPr>
              <a:t>Hommization</a:t>
            </a:r>
            <a:r>
              <a:rPr lang="en-US" altLang="zh-CN" sz="15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高效 </a:t>
            </a:r>
            <a:r>
              <a:rPr lang="en-US" altLang="zh-CN" sz="1500" dirty="0">
                <a:latin typeface="Times New Roman" panose="02020603050405020304" pitchFamily="18" charset="0"/>
                <a:cs typeface="Times New Roman" panose="02020603050405020304" pitchFamily="18" charset="0"/>
              </a:rPr>
              <a:t>Efficiency</a:t>
            </a:r>
          </a:p>
          <a:p>
            <a:pPr algn="l">
              <a:buFont typeface="Wingdings" panose="05000000000000000000" pitchFamily="2" charset="2"/>
              <a:buChar char="p"/>
            </a:pPr>
            <a:r>
              <a:rPr lang="zh-CN" altLang="en-US" sz="1500" b="1" dirty="0">
                <a:solidFill>
                  <a:schemeClr val="accent1"/>
                </a:solidFill>
                <a:latin typeface="Times New Roman" panose="02020603050405020304" pitchFamily="18" charset="0"/>
                <a:cs typeface="Times New Roman" panose="02020603050405020304" pitchFamily="18" charset="0"/>
              </a:rPr>
              <a:t>三条有效建议 </a:t>
            </a:r>
            <a:r>
              <a:rPr lang="en-US" altLang="zh-CN" sz="1500" b="1" dirty="0">
                <a:solidFill>
                  <a:schemeClr val="accent1"/>
                </a:solidFill>
                <a:latin typeface="Times New Roman" panose="02020603050405020304" pitchFamily="18" charset="0"/>
                <a:cs typeface="Times New Roman" panose="02020603050405020304" pitchFamily="18" charset="0"/>
              </a:rPr>
              <a:t>Three suggestions: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防止主过道拥堵</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Avoid blocks in general aisles.</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为行李提供足够空间</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Provide enough space for luggage.</a:t>
            </a:r>
          </a:p>
          <a:p>
            <a:pPr lvl="1">
              <a:buFont typeface="Wingdings" panose="05000000000000000000" pitchFamily="2" charset="2"/>
              <a:buChar char="p"/>
            </a:pPr>
            <a:r>
              <a:rPr lang="zh-CN" altLang="en-US" sz="1500" dirty="0">
                <a:latin typeface="Times New Roman" panose="02020603050405020304" pitchFamily="18" charset="0"/>
                <a:cs typeface="Times New Roman" panose="02020603050405020304" pitchFamily="18" charset="0"/>
              </a:rPr>
              <a:t>防止不必要的插队</a:t>
            </a:r>
            <a:endParaRPr lang="en-US" altLang="zh-CN" sz="15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p"/>
            </a:pPr>
            <a:r>
              <a:rPr lang="en-US" altLang="zh-CN" sz="1500" dirty="0">
                <a:latin typeface="Times New Roman" panose="02020603050405020304" pitchFamily="18" charset="0"/>
                <a:cs typeface="Times New Roman" panose="02020603050405020304" pitchFamily="18" charset="0"/>
              </a:rPr>
              <a:t>Prevent queue-jumping.</a:t>
            </a:r>
            <a:endParaRPr lang="zh-CN" altLang="en-US" sz="1500" dirty="0">
              <a:latin typeface="Times New Roman" panose="02020603050405020304" pitchFamily="18" charset="0"/>
              <a:cs typeface="Times New Roman" panose="02020603050405020304" pitchFamily="18" charset="0"/>
            </a:endParaRPr>
          </a:p>
        </p:txBody>
      </p:sp>
      <p:sp>
        <p:nvSpPr>
          <p:cNvPr id="4" name="副标题 2">
            <a:extLst>
              <a:ext uri="{FF2B5EF4-FFF2-40B4-BE49-F238E27FC236}">
                <a16:creationId xmlns:a16="http://schemas.microsoft.com/office/drawing/2014/main" xmlns="" id="{1CF32A9A-E967-468F-A480-12E2488F1819}"/>
              </a:ext>
            </a:extLst>
          </p:cNvPr>
          <p:cNvSpPr txBox="1">
            <a:spLocks/>
          </p:cNvSpPr>
          <p:nvPr/>
        </p:nvSpPr>
        <p:spPr>
          <a:xfrm>
            <a:off x="394447" y="4253062"/>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xmlns="" id="{9EAC96D4-BA1E-45E3-9552-CDEE7B07A0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2875" y="2303160"/>
            <a:ext cx="7305178" cy="3630280"/>
          </a:xfrm>
          <a:prstGeom prst="rect">
            <a:avLst/>
          </a:prstGeom>
        </p:spPr>
      </p:pic>
      <p:sp>
        <p:nvSpPr>
          <p:cNvPr id="9" name="标题 1">
            <a:extLst>
              <a:ext uri="{FF2B5EF4-FFF2-40B4-BE49-F238E27FC236}">
                <a16:creationId xmlns:a16="http://schemas.microsoft.com/office/drawing/2014/main" xmlns="" id="{9163B433-23FC-49D3-8F04-ED1F5069563C}"/>
              </a:ext>
            </a:extLst>
          </p:cNvPr>
          <p:cNvSpPr>
            <a:spLocks noGrp="1"/>
          </p:cNvSpPr>
          <p:nvPr>
            <p:ph type="title"/>
          </p:nvPr>
        </p:nvSpPr>
        <p:spPr>
          <a:xfrm>
            <a:off x="810000" y="447188"/>
            <a:ext cx="10571998" cy="97045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给航空公司的建议信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Letter to Airline Executives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649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1EBF12C4-B3B7-42A8-ABC2-2F3FAFEC89B0}"/>
              </a:ext>
            </a:extLst>
          </p:cNvPr>
          <p:cNvSpPr>
            <a:spLocks noGrp="1"/>
          </p:cNvSpPr>
          <p:nvPr>
            <p:ph type="title"/>
          </p:nvPr>
        </p:nvSpPr>
        <p:spPr/>
        <p:txBody>
          <a:bodyPr/>
          <a:lstStyle/>
          <a:p>
            <a:r>
              <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总假设</a:t>
            </a: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xmlns=""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所有乘客在过道中的最大速度相等。</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All passengers walk at the same speed on the aisles.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虽然会有年龄和性别造成的能量差异，乘客们在飞机上行走寻找座位的速度是差不多的。因此，我们可以忽略这一差异并假设所有乘客都以一个相同的理想速度行走。</a:t>
            </a: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Though there are energy difference caused by age and sex, there is slight difference of walking velocity when different passengers walk on a plane searching for their assigned seat. Therefore, we can neglect the difference and assume that all the passengers have the same speed.</a:t>
            </a:r>
          </a:p>
          <a:p>
            <a:pPr>
              <a:buFont typeface="Wingdings" panose="05000000000000000000" pitchFamily="2" charset="2"/>
              <a:buChar char="p"/>
            </a:pPr>
            <a:endParaRPr lang="en-US" altLang="zh-CN" sz="1500" dirty="0">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乘客只会朝着自己座位的方向移动，而不会往回走。</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Passengers never go backward.</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大多数乘客专注于找座位，因此他们很少迷路并走回头路。</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Most passengers are concentrated on finding their seat most. Therefore, they seldom miss their way and try to move backward</a:t>
            </a:r>
            <a:endParaRPr lang="en-US" altLang="zh-CN" sz="15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p"/>
            </a:pPr>
            <a:endParaRPr lang="zh-CN" altLang="en-US" sz="15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9829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3982F987-2FA2-4184-9E1C-EB78DBBD8AEE}"/>
              </a:ext>
            </a:extLst>
          </p:cNvPr>
          <p:cNvSpPr>
            <a:spLocks noGrp="1"/>
          </p:cNvSpPr>
          <p:nvPr>
            <p:ph idx="1"/>
          </p:nvPr>
        </p:nvSpPr>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头等舱和商务舱乘客会优先登机。</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First and business class passengers are prioritized with respect to those of the economic class.</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虽然（根据论文中的最终结果）这并不是对所有机型和乘客的最佳策略，让贵宾先登机会让他们更满足，从而增大航空公司收入。因此我们考虑这一因素以让模型更真实。</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Although (according to the ultimate results displayed in our essay), this is not the best boarding strategy for any types of plane and passengers, letting distinguished guests board first will give these passengers a sense of satisfaction and enlarge the airline company’s income. Therefore, we took this fact into consideration to make our model more realistic.</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乘客给其他乘客让座时的横移速度等于其在过道中的最大速度。</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horizontal velocity of passengers offering seats is equal to the maximum speed in the aisle.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在让座时，乘客不会被其他乘客堵住。并且由于手中行李和身边座位的影响差不多，我们可以假设乘客在飞机上的最大横移速度等于他们的最大走动速度。</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wouldn’t be blocked when offering seats. And it’s reasonable to assume that the horizontal and vertical velocity is approximately the same, for the impact of the luggage in hand and the seats beside a passenger are approximately the same.</a:t>
            </a:r>
          </a:p>
          <a:p>
            <a:pPr>
              <a:buFont typeface="Wingdings" panose="05000000000000000000" pitchFamily="2" charset="2"/>
              <a:buChar char="p"/>
            </a:pPr>
            <a:endParaRPr lang="zh-CN" altLang="en-US" dirty="0">
              <a:latin typeface="Times New Roman" panose="02020603050405020304" pitchFamily="18" charset="0"/>
              <a:ea typeface="+mj-ea"/>
              <a:cs typeface="Times New Roman" panose="02020603050405020304" pitchFamily="18" charset="0"/>
            </a:endParaRPr>
          </a:p>
        </p:txBody>
      </p:sp>
      <p:sp>
        <p:nvSpPr>
          <p:cNvPr id="18" name="标题 17">
            <a:extLst>
              <a:ext uri="{FF2B5EF4-FFF2-40B4-BE49-F238E27FC236}">
                <a16:creationId xmlns:a16="http://schemas.microsoft.com/office/drawing/2014/main" xmlns="" id="{D2A1EF7C-5D2F-46A5-B76F-5AA49AFC3A9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总假设</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General Assumptions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09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A5C42097-BE71-4363-8420-D7D8D168FF0E}"/>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行李架足够大，能容纳任意大小的行李。</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每名乘客能携带的行李量有限</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There’s a limit on the amount of luggage each passenger can bring</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把行李放在行李架上和把行李挤到座位里在时间上相等</a:t>
            </a:r>
            <a:endPar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It’s the (for time) the same as putting luggage into the rack if a passenger puts the luggage into the seat </a:t>
            </a:r>
          </a:p>
          <a:p>
            <a:pPr marL="0" indent="0" defTabSz="914400">
              <a:spcBef>
                <a:spcPts val="0"/>
              </a:spcBef>
              <a:spcAft>
                <a:spcPts val="0"/>
              </a:spcAft>
              <a:buClrTx/>
              <a:buNone/>
              <a:defRPr/>
            </a:pPr>
            <a:endParaRPr kumimoji="0" lang="en-US" altLang="zh-CN" sz="1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乘客</a:t>
            </a:r>
            <a:r>
              <a:rPr lang="zh-CN" altLang="en-US" sz="1500" b="1" dirty="0" smtClean="0">
                <a:solidFill>
                  <a:srgbClr val="13009C"/>
                </a:solidFill>
                <a:latin typeface="Times New Roman" panose="02020603050405020304" pitchFamily="18" charset="0"/>
                <a:ea typeface="+mj-ea"/>
                <a:cs typeface="Times New Roman" panose="02020603050405020304" pitchFamily="18" charset="0"/>
              </a:rPr>
              <a:t>每时每刻会以其当时可能达到的最大速度行走</a:t>
            </a:r>
            <a:r>
              <a:rPr kumimoji="0" lang="zh-CN" altLang="en-US" sz="1500" b="1"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rPr>
              <a:t>。</a:t>
            </a:r>
            <a:endParaRPr kumimoji="0" lang="en-US" altLang="zh-CN" sz="1500"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500" b="1" dirty="0" smtClean="0">
                <a:solidFill>
                  <a:srgbClr val="13009C"/>
                </a:solidFill>
                <a:latin typeface="Times New Roman" panose="02020603050405020304" pitchFamily="18" charset="0"/>
                <a:ea typeface="+mj-ea"/>
                <a:cs typeface="Times New Roman" panose="02020603050405020304" pitchFamily="18" charset="0"/>
              </a:rPr>
              <a:t>Passengers always maintain their maximum theoretical speed at that time.</a:t>
            </a:r>
            <a:endParaRPr kumimoji="0" lang="en-US" altLang="zh-CN" sz="1500" b="0" i="0" u="none" strike="noStrike" kern="1200" cap="none" spc="0" normalizeH="0" baseline="0" noProof="0" dirty="0" smtClean="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乘客一般会尽快就座，因此合理的假设是乘客总以可能的最大速度行进。</a:t>
            </a:r>
            <a:endPar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500" b="1"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Passengers </a:t>
            </a:r>
            <a:r>
              <a:rPr kumimoji="0" lang="en-US" altLang="zh-CN" sz="15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usually want to get seated as quickly as possible, so it’s reasonable to assume that passengers always walk as quickly as possible.</a:t>
            </a:r>
            <a:endParaRPr lang="zh-CN" altLang="en-US" sz="1500" dirty="0">
              <a:latin typeface="Times New Roman" panose="02020603050405020304" pitchFamily="18" charset="0"/>
              <a:ea typeface="+mj-ea"/>
              <a:cs typeface="Times New Roman" panose="02020603050405020304" pitchFamily="18" charset="0"/>
            </a:endParaRPr>
          </a:p>
        </p:txBody>
      </p:sp>
      <p:sp>
        <p:nvSpPr>
          <p:cNvPr id="7" name="标题 6">
            <a:extLst>
              <a:ext uri="{FF2B5EF4-FFF2-40B4-BE49-F238E27FC236}">
                <a16:creationId xmlns:a16="http://schemas.microsoft.com/office/drawing/2014/main" xmlns="" id="{0D76CBC1-B5C9-4665-8AA4-35AB22C4C406}"/>
              </a:ext>
            </a:extLst>
          </p:cNvPr>
          <p:cNvSpPr>
            <a:spLocks noGrp="1"/>
          </p:cNvSpPr>
          <p:nvPr>
            <p:ph type="title"/>
          </p:nvPr>
        </p:nvSpPr>
        <p:spPr/>
        <p:txBody>
          <a:bodyPr/>
          <a:lstStyle/>
          <a:p>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时间计算 </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zh-CN" altLang="en-US"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假设</a:t>
            </a:r>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altLang="zh-CN" sz="20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Assumptions for Time Calculating</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1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TotalTime>
  <Words>8050</Words>
  <Application>Microsoft Office PowerPoint</Application>
  <PresentationFormat>宽屏</PresentationFormat>
  <Paragraphs>768</Paragraphs>
  <Slides>60</Slides>
  <Notes>57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74" baseType="lpstr">
      <vt:lpstr>Wingdings 2</vt:lpstr>
      <vt:lpstr>等线</vt:lpstr>
      <vt:lpstr>Cambria Math</vt:lpstr>
      <vt:lpstr>Ss</vt:lpstr>
      <vt:lpstr>宋体</vt:lpstr>
      <vt:lpstr>Century Gothic</vt:lpstr>
      <vt:lpstr>Calibri</vt:lpstr>
      <vt:lpstr>S宋体</vt:lpstr>
      <vt:lpstr>Consolas</vt:lpstr>
      <vt:lpstr>Times New Roman</vt:lpstr>
      <vt:lpstr>宋体</vt:lpstr>
      <vt:lpstr>Wingdings</vt:lpstr>
      <vt:lpstr>引用</vt:lpstr>
      <vt:lpstr>AxMath</vt:lpstr>
      <vt:lpstr>登机与离机策略的最优化讨论 The Optimal Boarding &amp; Disembarking Method</vt:lpstr>
      <vt:lpstr>背景 Background</vt:lpstr>
      <vt:lpstr>背景 Background</vt:lpstr>
      <vt:lpstr>任务分割 Our Work</vt:lpstr>
      <vt:lpstr>模型结构 Model Structure</vt:lpstr>
      <vt:lpstr>总假设 General Assumptions</vt:lpstr>
      <vt:lpstr>总假设 General Assumptions</vt:lpstr>
      <vt:lpstr> 总假设 General Assumptions</vt:lpstr>
      <vt:lpstr>时间计算 - 假设 Assumptions for Time Calculating</vt:lpstr>
      <vt:lpstr>时间计算 - 假设 Assumptions for Time Calculating</vt:lpstr>
      <vt:lpstr>假设的解释 Justification for the Assumption</vt:lpstr>
      <vt:lpstr>定义 Definitions</vt:lpstr>
      <vt:lpstr>变量表 Notations</vt:lpstr>
      <vt:lpstr>变量表 Notations</vt:lpstr>
      <vt:lpstr>变量表 Notations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构建数学模型计算登机时间（常规状态） Devising a Model to Calculate Total Boarding Time (Under Regular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构建数学模型计算登机时间（拥挤状态） Devising a Model to Calculate Total Boarding Time (Under the Crowded States)</vt:lpstr>
      <vt:lpstr>构建数学模型计算登机时间（总时间） Devising a Model to Calculate Total Boarding Time (Total time)</vt:lpstr>
      <vt:lpstr>构建数学模型计算登机时间（总时间） Devising a Model to Calculate Total Boarding Time (Total time)</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构建数学模型计算登机时间（并行性） Devising a Model to Calculate Total Boarding Time (Parallelity)</vt:lpstr>
      <vt:lpstr>离机与登机的等效性证明 Proof of Equality Between Boarding and Disembarking</vt:lpstr>
      <vt:lpstr>满意度指数 Satisfaction Index</vt:lpstr>
      <vt:lpstr>满意度指数 Satisfaction Index</vt:lpstr>
      <vt:lpstr>模拟结果 Results of Simulation </vt:lpstr>
      <vt:lpstr>模拟结果 Results of Simulation</vt:lpstr>
      <vt:lpstr>模拟结果 Results of Simulation</vt:lpstr>
      <vt:lpstr>模拟结果 Results of Simulation</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敏感度分析 Sensitivity Analysis</vt:lpstr>
      <vt:lpstr>应用到不同机型（坐标划分） Application to Different Aircrafts (The division of coordinates)</vt:lpstr>
      <vt:lpstr>应用到不同机型（坐标划分） Application to Different Aircrafts (The division of coordinates)</vt:lpstr>
      <vt:lpstr>应用到不同机型（准备部分） Application to Different Aircrafts (Preparation)</vt:lpstr>
      <vt:lpstr>应用到不同机型 Application to Different Aircrafts</vt:lpstr>
      <vt:lpstr>应用到不同机型 Application to Different Aircrafts</vt:lpstr>
      <vt:lpstr>应用到不同机型 Application to Different Aircrafts</vt:lpstr>
      <vt:lpstr>优点 Strengths</vt:lpstr>
      <vt:lpstr>缺点 Weaknesses</vt:lpstr>
      <vt:lpstr>给航空公司的建议信 A Letter to Airline Executives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Windows 用户</cp:lastModifiedBy>
  <cp:revision>88</cp:revision>
  <dcterms:created xsi:type="dcterms:W3CDTF">2022-04-09T13:58:34Z</dcterms:created>
  <dcterms:modified xsi:type="dcterms:W3CDTF">2022-04-11T14:02:46Z</dcterms:modified>
</cp:coreProperties>
</file>